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68" r:id="rId1"/>
  </p:sldMasterIdLst>
  <p:sldIdLst>
    <p:sldId id="266" r:id="rId2"/>
    <p:sldId id="267" r:id="rId3"/>
    <p:sldId id="268" r:id="rId4"/>
    <p:sldId id="269" r:id="rId5"/>
    <p:sldId id="270" r:id="rId6"/>
    <p:sldId id="271" r:id="rId7"/>
    <p:sldId id="256" r:id="rId8"/>
    <p:sldId id="257" r:id="rId9"/>
    <p:sldId id="262" r:id="rId10"/>
    <p:sldId id="263" r:id="rId11"/>
    <p:sldId id="264" r:id="rId12"/>
    <p:sldId id="265" r:id="rId13"/>
    <p:sldId id="272" r:id="rId14"/>
    <p:sldId id="273" r:id="rId15"/>
    <p:sldId id="274" r:id="rId16"/>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2E46"/>
    <a:srgbClr val="67373F"/>
    <a:srgbClr val="7D2538"/>
    <a:srgbClr val="CCECFF"/>
    <a:srgbClr val="000A1E"/>
    <a:srgbClr val="001642"/>
    <a:srgbClr val="15270B"/>
    <a:srgbClr val="213F1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4" name="8 - Ορθογώνιο"/>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9 - Ορθογώνιο"/>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Τίτλος"/>
          <p:cNvSpPr>
            <a:spLocks noGrp="1"/>
          </p:cNvSpPr>
          <p:nvPr>
            <p:ph type="ctrTitle"/>
          </p:nvPr>
        </p:nvSpPr>
        <p:spPr>
          <a:xfrm>
            <a:off x="685800" y="3355848"/>
            <a:ext cx="8077200" cy="1673352"/>
          </a:xfrm>
        </p:spPr>
        <p:txBody>
          <a:bodyPr tIns="0" bIns="0" anchor="t"/>
          <a:lstStyle>
            <a:lvl1pPr algn="l">
              <a:defRPr sz="4700" b="1"/>
            </a:lvl1pPr>
            <a:extLst/>
          </a:lstStyle>
          <a:p>
            <a:r>
              <a:rPr lang="el-GR" smtClean="0"/>
              <a:t>Kλικ για επεξεργασία του τίτλου</a:t>
            </a:r>
            <a:endParaRPr lang="en-US"/>
          </a:p>
        </p:txBody>
      </p:sp>
      <p:sp>
        <p:nvSpPr>
          <p:cNvPr id="3" name="2 - Υπότιτλος"/>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l-GR" smtClean="0"/>
              <a:t>Κάντε κλικ για να επεξεργαστείτε τον υπότιτλο του υποδείγματος</a:t>
            </a:r>
            <a:endParaRPr lang="en-US"/>
          </a:p>
        </p:txBody>
      </p:sp>
      <p:sp>
        <p:nvSpPr>
          <p:cNvPr id="6" name="3 - Θέση ημερομηνίας"/>
          <p:cNvSpPr>
            <a:spLocks noGrp="1"/>
          </p:cNvSpPr>
          <p:nvPr>
            <p:ph type="dt" sz="half" idx="10"/>
          </p:nvPr>
        </p:nvSpPr>
        <p:spPr/>
        <p:txBody>
          <a:bodyPr/>
          <a:lstStyle>
            <a:lvl1pPr>
              <a:defRPr/>
            </a:lvl1pPr>
          </a:lstStyle>
          <a:p>
            <a:pPr>
              <a:defRPr/>
            </a:pPr>
            <a:fld id="{C4D74E35-D3CD-4E4B-98E2-9811FE0315DD}" type="datetimeFigureOut">
              <a:rPr lang="el-GR"/>
              <a:pPr>
                <a:defRPr/>
              </a:pPr>
              <a:t>29/6/2015</a:t>
            </a:fld>
            <a:endParaRPr lang="el-GR"/>
          </a:p>
        </p:txBody>
      </p:sp>
      <p:sp>
        <p:nvSpPr>
          <p:cNvPr id="7" name="4 - Θέση υποσέλιδου"/>
          <p:cNvSpPr>
            <a:spLocks noGrp="1"/>
          </p:cNvSpPr>
          <p:nvPr>
            <p:ph type="ftr" sz="quarter" idx="11"/>
          </p:nvPr>
        </p:nvSpPr>
        <p:spPr/>
        <p:txBody>
          <a:bodyPr/>
          <a:lstStyle>
            <a:lvl1pPr>
              <a:defRPr/>
            </a:lvl1pPr>
          </a:lstStyle>
          <a:p>
            <a:pPr>
              <a:defRPr/>
            </a:pPr>
            <a:endParaRPr lang="el-GR"/>
          </a:p>
        </p:txBody>
      </p:sp>
      <p:sp>
        <p:nvSpPr>
          <p:cNvPr id="8" name="5 - Θέση αριθμού διαφάνειας"/>
          <p:cNvSpPr>
            <a:spLocks noGrp="1"/>
          </p:cNvSpPr>
          <p:nvPr>
            <p:ph type="sldNum" sz="quarter" idx="12"/>
          </p:nvPr>
        </p:nvSpPr>
        <p:spPr/>
        <p:txBody>
          <a:bodyPr/>
          <a:lstStyle>
            <a:lvl1pPr>
              <a:defRPr/>
            </a:lvl1pPr>
          </a:lstStyle>
          <a:p>
            <a:pPr>
              <a:defRPr/>
            </a:pPr>
            <a:fld id="{79A89504-489C-4F1D-A509-84D25C8E63FE}"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55448"/>
            <a:ext cx="8229600" cy="1252728"/>
          </a:xfrm>
        </p:spPr>
        <p:txBody>
          <a:bodyPr/>
          <a:lstStyle>
            <a:extLst/>
          </a:lstStyle>
          <a:p>
            <a:r>
              <a:rPr lang="el-GR" smtClean="0"/>
              <a:t>Kλικ για επεξεργασία του τίτλου</a:t>
            </a:r>
            <a:endParaRPr lang="en-US"/>
          </a:p>
        </p:txBody>
      </p:sp>
      <p:sp>
        <p:nvSpPr>
          <p:cNvPr id="3" name="2 - Θέση περιεχομένου"/>
          <p:cNvSpPr>
            <a:spLocks noGrp="1"/>
          </p:cNvSpPr>
          <p:nvPr>
            <p:ph idx="1"/>
          </p:nvPr>
        </p:nvSpPr>
        <p:spPr/>
        <p:txBody>
          <a:bodyPr/>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4F3DEC7B-0515-4289-94D7-AC4209EB1888}" type="datetimeFigureOut">
              <a:rPr lang="el-GR"/>
              <a:pPr>
                <a:defRPr/>
              </a:pPr>
              <a:t>29/6/2015</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2F663145-721D-4574-89F6-8EB88D3D9D51}" type="slidenum">
              <a:rPr lang="el-GR"/>
              <a:pPr>
                <a:defRPr/>
              </a:pPr>
              <a:t>‹#›</a:t>
            </a:fld>
            <a:endParaRPr lang="el-G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4" name="8 - Ορθογώνιο"/>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11 - Ορθογώνιο"/>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Τίτλος"/>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l-GR" smtClean="0"/>
              <a:t>Kλικ για επεξεργασία των στυλ του υποδείγματος</a:t>
            </a:r>
          </a:p>
        </p:txBody>
      </p:sp>
      <p:sp>
        <p:nvSpPr>
          <p:cNvPr id="6" name="3 - Θέση ημερομηνίας"/>
          <p:cNvSpPr>
            <a:spLocks noGrp="1"/>
          </p:cNvSpPr>
          <p:nvPr>
            <p:ph type="dt" sz="half" idx="10"/>
          </p:nvPr>
        </p:nvSpPr>
        <p:spPr/>
        <p:txBody>
          <a:bodyPr/>
          <a:lstStyle>
            <a:lvl1pPr>
              <a:defRPr/>
            </a:lvl1pPr>
          </a:lstStyle>
          <a:p>
            <a:pPr>
              <a:defRPr/>
            </a:pPr>
            <a:fld id="{A228AFA4-2BC7-4892-B87F-C49426277553}" type="datetimeFigureOut">
              <a:rPr lang="el-GR"/>
              <a:pPr>
                <a:defRPr/>
              </a:pPr>
              <a:t>29/6/2015</a:t>
            </a:fld>
            <a:endParaRPr lang="el-GR"/>
          </a:p>
        </p:txBody>
      </p:sp>
      <p:sp>
        <p:nvSpPr>
          <p:cNvPr id="7" name="4 - Θέση υποσέλιδου"/>
          <p:cNvSpPr>
            <a:spLocks noGrp="1"/>
          </p:cNvSpPr>
          <p:nvPr>
            <p:ph type="ftr" sz="quarter" idx="11"/>
          </p:nvPr>
        </p:nvSpPr>
        <p:spPr/>
        <p:txBody>
          <a:bodyPr/>
          <a:lstStyle>
            <a:lvl1pPr>
              <a:defRPr/>
            </a:lvl1pPr>
          </a:lstStyle>
          <a:p>
            <a:pPr>
              <a:defRPr/>
            </a:pPr>
            <a:endParaRPr lang="el-GR"/>
          </a:p>
        </p:txBody>
      </p:sp>
      <p:sp>
        <p:nvSpPr>
          <p:cNvPr id="8" name="5 - Θέση αριθμού διαφάνειας"/>
          <p:cNvSpPr>
            <a:spLocks noGrp="1"/>
          </p:cNvSpPr>
          <p:nvPr>
            <p:ph type="sldNum" sz="quarter" idx="12"/>
          </p:nvPr>
        </p:nvSpPr>
        <p:spPr/>
        <p:txBody>
          <a:bodyPr/>
          <a:lstStyle>
            <a:lvl1pPr>
              <a:defRPr/>
            </a:lvl1pPr>
          </a:lstStyle>
          <a:p>
            <a:pPr>
              <a:defRPr/>
            </a:pPr>
            <a:fld id="{AD62DA27-1456-442E-A949-93FD8ED8B283}"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lang="el-GR" smtClean="0"/>
              <a:t>Kλικ για επεξεργασία του τίτλου</a:t>
            </a:r>
            <a:endParaRPr lang="en-US"/>
          </a:p>
        </p:txBody>
      </p:sp>
      <p:sp>
        <p:nvSpPr>
          <p:cNvPr id="3" name="2 - Θέση περιεχομένου"/>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περιεχομένου"/>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3 - Θέση ημερομηνίας"/>
          <p:cNvSpPr>
            <a:spLocks noGrp="1"/>
          </p:cNvSpPr>
          <p:nvPr>
            <p:ph type="dt" sz="half" idx="10"/>
          </p:nvPr>
        </p:nvSpPr>
        <p:spPr/>
        <p:txBody>
          <a:bodyPr/>
          <a:lstStyle>
            <a:lvl1pPr>
              <a:defRPr/>
            </a:lvl1pPr>
          </a:lstStyle>
          <a:p>
            <a:pPr>
              <a:defRPr/>
            </a:pPr>
            <a:fld id="{766AEE66-1F32-42F4-9E73-996E1A09253F}" type="datetimeFigureOut">
              <a:rPr lang="el-GR"/>
              <a:pPr>
                <a:defRPr/>
              </a:pPr>
              <a:t>29/6/2015</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2E1C35CB-DF07-4E41-8977-7851E6EDBCD4}" type="slidenum">
              <a:rPr lang="el-GR"/>
              <a:pPr>
                <a:defRPr/>
              </a:pPr>
              <a:t>‹#›</a:t>
            </a:fld>
            <a:endParaRPr lang="el-GR"/>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extLst/>
          </a:lstStyle>
          <a:p>
            <a:r>
              <a:rPr lang="el-GR" smtClean="0"/>
              <a:t>Kλικ για επεξεργασία του τίτλου</a:t>
            </a:r>
            <a:endParaRPr lang="en-US"/>
          </a:p>
        </p:txBody>
      </p:sp>
      <p:sp>
        <p:nvSpPr>
          <p:cNvPr id="3" name="2 - Θέση κειμένου"/>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4 - Θέση κειμένου"/>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3 - Θέση ημερομηνίας"/>
          <p:cNvSpPr>
            <a:spLocks noGrp="1"/>
          </p:cNvSpPr>
          <p:nvPr>
            <p:ph type="dt" sz="half" idx="10"/>
          </p:nvPr>
        </p:nvSpPr>
        <p:spPr/>
        <p:txBody>
          <a:bodyPr/>
          <a:lstStyle>
            <a:lvl1pPr>
              <a:defRPr/>
            </a:lvl1pPr>
          </a:lstStyle>
          <a:p>
            <a:pPr>
              <a:defRPr/>
            </a:pPr>
            <a:fld id="{B947B49C-B4CA-40F9-9C22-93A20212CC8E}" type="datetimeFigureOut">
              <a:rPr lang="el-GR"/>
              <a:pPr>
                <a:defRPr/>
              </a:pPr>
              <a:t>29/6/2015</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B14BE621-A886-4249-8313-F39A86DCC320}" type="slidenum">
              <a:rPr lang="el-GR"/>
              <a:pPr>
                <a:defRPr/>
              </a:pPr>
              <a:t>‹#›</a:t>
            </a:fld>
            <a:endParaRPr lang="el-GR"/>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lang="el-GR" smtClean="0"/>
              <a:t>Kλικ για επεξεργασία του τίτλου</a:t>
            </a:r>
            <a:endParaRPr lang="en-US"/>
          </a:p>
        </p:txBody>
      </p:sp>
      <p:sp>
        <p:nvSpPr>
          <p:cNvPr id="3" name="3 - Θέση ημερομηνίας"/>
          <p:cNvSpPr>
            <a:spLocks noGrp="1"/>
          </p:cNvSpPr>
          <p:nvPr>
            <p:ph type="dt" sz="half" idx="10"/>
          </p:nvPr>
        </p:nvSpPr>
        <p:spPr/>
        <p:txBody>
          <a:bodyPr/>
          <a:lstStyle>
            <a:lvl1pPr>
              <a:defRPr/>
            </a:lvl1pPr>
          </a:lstStyle>
          <a:p>
            <a:pPr>
              <a:defRPr/>
            </a:pPr>
            <a:fld id="{CB3236F2-0566-4CE7-95FE-9085259AB3C3}" type="datetimeFigureOut">
              <a:rPr lang="el-GR"/>
              <a:pPr>
                <a:defRPr/>
              </a:pPr>
              <a:t>29/6/2015</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B9B1D7D9-D894-453E-BE65-B444C0485EC6}" type="slidenum">
              <a:rPr lang="el-GR"/>
              <a:pPr>
                <a:defRPr/>
              </a:pPr>
              <a:t>‹#›</a:t>
            </a:fld>
            <a:endParaRPr lang="el-G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C5A4BA5C-0C0B-4A32-AE45-328BD4B6D757}" type="datetimeFigureOut">
              <a:rPr lang="el-GR"/>
              <a:pPr>
                <a:defRPr/>
              </a:pPr>
              <a:t>29/6/2015</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D0800340-AAFB-4DED-B10E-747BE260992E}" type="slidenum">
              <a:rPr lang="el-GR"/>
              <a:pPr>
                <a:defRPr/>
              </a:pPr>
              <a:t>‹#›</a:t>
            </a:fld>
            <a:endParaRPr lang="el-GR"/>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5" name="11 - Ορθογώνιο"/>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8 - Ορθογώνιο"/>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Τίτλος"/>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l-GR" smtClean="0"/>
              <a:t>Kλικ για επεξεργασία του τίτλου</a:t>
            </a:r>
            <a:endParaRPr lang="en-US"/>
          </a:p>
        </p:txBody>
      </p:sp>
      <p:sp>
        <p:nvSpPr>
          <p:cNvPr id="3" name="2 - Θέση περιεχομένου"/>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κειμένου"/>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l-GR" smtClean="0"/>
              <a:t>Kλικ για επεξεργασία των στυλ του υποδείγματος</a:t>
            </a:r>
          </a:p>
        </p:txBody>
      </p:sp>
      <p:sp>
        <p:nvSpPr>
          <p:cNvPr id="7" name="4 - Θέση ημερομηνίας"/>
          <p:cNvSpPr>
            <a:spLocks noGrp="1"/>
          </p:cNvSpPr>
          <p:nvPr>
            <p:ph type="dt" sz="half" idx="10"/>
          </p:nvPr>
        </p:nvSpPr>
        <p:spPr/>
        <p:txBody>
          <a:bodyPr/>
          <a:lstStyle>
            <a:lvl1pPr>
              <a:defRPr/>
            </a:lvl1pPr>
          </a:lstStyle>
          <a:p>
            <a:pPr>
              <a:defRPr/>
            </a:pPr>
            <a:fld id="{267ADCAB-778A-4F11-ACD8-8B690B37B5E3}" type="datetimeFigureOut">
              <a:rPr lang="el-GR"/>
              <a:pPr>
                <a:defRPr/>
              </a:pPr>
              <a:t>29/6/2015</a:t>
            </a:fld>
            <a:endParaRPr lang="el-GR"/>
          </a:p>
        </p:txBody>
      </p:sp>
      <p:sp>
        <p:nvSpPr>
          <p:cNvPr id="8" name="5 - Θέση υποσέλιδου"/>
          <p:cNvSpPr>
            <a:spLocks noGrp="1"/>
          </p:cNvSpPr>
          <p:nvPr>
            <p:ph type="ftr" sz="quarter" idx="11"/>
          </p:nvPr>
        </p:nvSpPr>
        <p:spPr/>
        <p:txBody>
          <a:bodyPr/>
          <a:lstStyle>
            <a:lvl1pPr>
              <a:defRPr/>
            </a:lvl1pPr>
          </a:lstStyle>
          <a:p>
            <a:pPr>
              <a:defRPr/>
            </a:pPr>
            <a:endParaRPr lang="el-GR"/>
          </a:p>
        </p:txBody>
      </p:sp>
      <p:sp>
        <p:nvSpPr>
          <p:cNvPr id="9" name="6 - Θέση αριθμού διαφάνειας"/>
          <p:cNvSpPr>
            <a:spLocks noGrp="1"/>
          </p:cNvSpPr>
          <p:nvPr>
            <p:ph type="sldNum" sz="quarter" idx="12"/>
          </p:nvPr>
        </p:nvSpPr>
        <p:spPr/>
        <p:txBody>
          <a:bodyPr/>
          <a:lstStyle>
            <a:lvl1pPr>
              <a:defRPr/>
            </a:lvl1pPr>
          </a:lstStyle>
          <a:p>
            <a:pPr>
              <a:defRPr/>
            </a:pPr>
            <a:fld id="{8DD34DF8-3193-4BC7-9DA1-C2FE9706097E}" type="slidenum">
              <a:rPr lang="el-GR"/>
              <a:pPr>
                <a:defRPr/>
              </a:pPr>
              <a:t>‹#›</a:t>
            </a:fld>
            <a:endParaRPr lang="el-G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5" name="10 - Ορθογώνιο"/>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8 - Ορθογώνιο"/>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Τίτλος"/>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l-GR" smtClean="0"/>
              <a:t>Kλικ για επεξεργασία του τίτλου</a:t>
            </a:r>
            <a:endParaRPr lang="en-US"/>
          </a:p>
        </p:txBody>
      </p:sp>
      <p:sp>
        <p:nvSpPr>
          <p:cNvPr id="3" name="2 - Θέση εικόνας"/>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l-GR" noProof="0" smtClean="0"/>
              <a:t>Κάντε κλικ στο εικονίδιο για να προσθέσετε μια εικόνα</a:t>
            </a:r>
            <a:endParaRPr lang="en-US" noProof="0" dirty="0"/>
          </a:p>
        </p:txBody>
      </p:sp>
      <p:sp>
        <p:nvSpPr>
          <p:cNvPr id="4" name="3 - Θέση κειμένου"/>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l-GR" smtClean="0"/>
              <a:t>Kλικ για επεξεργασία των στυλ του υποδείγματος</a:t>
            </a:r>
          </a:p>
        </p:txBody>
      </p:sp>
      <p:sp>
        <p:nvSpPr>
          <p:cNvPr id="7" name="4 - Θέση ημερομηνίας"/>
          <p:cNvSpPr>
            <a:spLocks noGrp="1"/>
          </p:cNvSpPr>
          <p:nvPr>
            <p:ph type="dt" sz="half" idx="10"/>
          </p:nvPr>
        </p:nvSpPr>
        <p:spPr>
          <a:xfrm>
            <a:off x="165100" y="1169988"/>
            <a:ext cx="2522538" cy="201612"/>
          </a:xfrm>
        </p:spPr>
        <p:txBody>
          <a:bodyPr/>
          <a:lstStyle>
            <a:lvl1pPr>
              <a:defRPr/>
            </a:lvl1pPr>
          </a:lstStyle>
          <a:p>
            <a:pPr>
              <a:defRPr/>
            </a:pPr>
            <a:fld id="{D57A8C7C-7D56-4290-9CCC-CE01FB406D79}" type="datetimeFigureOut">
              <a:rPr lang="el-GR"/>
              <a:pPr>
                <a:defRPr/>
              </a:pPr>
              <a:t>29/6/2015</a:t>
            </a:fld>
            <a:endParaRPr lang="el-GR"/>
          </a:p>
        </p:txBody>
      </p:sp>
      <p:sp>
        <p:nvSpPr>
          <p:cNvPr id="8" name="5 - Θέση υποσέλιδου"/>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l-GR"/>
          </a:p>
        </p:txBody>
      </p:sp>
      <p:sp>
        <p:nvSpPr>
          <p:cNvPr id="9" name="6 - Θέση αριθμού διαφάνειας"/>
          <p:cNvSpPr>
            <a:spLocks noGrp="1"/>
          </p:cNvSpPr>
          <p:nvPr>
            <p:ph type="sldNum" sz="quarter" idx="12"/>
          </p:nvPr>
        </p:nvSpPr>
        <p:spPr>
          <a:xfrm>
            <a:off x="8339138" y="1169988"/>
            <a:ext cx="733425" cy="201612"/>
          </a:xfrm>
        </p:spPr>
        <p:txBody>
          <a:bodyPr/>
          <a:lstStyle>
            <a:lvl1pPr>
              <a:defRPr/>
            </a:lvl1pPr>
          </a:lstStyle>
          <a:p>
            <a:pPr>
              <a:defRPr/>
            </a:pPr>
            <a:fld id="{F9D8DF57-F91B-48E7-B867-8EF805F74870}"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3 - Θέση ημερομηνίας"/>
          <p:cNvSpPr>
            <a:spLocks noGrp="1"/>
          </p:cNvSpPr>
          <p:nvPr>
            <p:ph type="dt" sz="half" idx="10"/>
          </p:nvPr>
        </p:nvSpPr>
        <p:spPr/>
        <p:txBody>
          <a:bodyPr/>
          <a:lstStyle>
            <a:lvl1pPr>
              <a:defRPr/>
            </a:lvl1pPr>
          </a:lstStyle>
          <a:p>
            <a:pPr>
              <a:defRPr/>
            </a:pPr>
            <a:fld id="{241F5502-340C-4555-9041-542200603085}" type="datetimeFigureOut">
              <a:rPr lang="el-GR"/>
              <a:pPr>
                <a:defRPr/>
              </a:pPr>
              <a:t>29/6/2015</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88CD063F-1FC2-4214-8659-758BBCF101E5}" type="slidenum">
              <a:rPr lang="el-GR"/>
              <a:pPr>
                <a:defRPr/>
              </a:pPr>
              <a:t>‹#›</a:t>
            </a:fld>
            <a:endParaRPr lang="el-GR"/>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4" name="8 - Ορθογώνιο"/>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7 - Ορθογώνιο"/>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Κατακόρυφος τίτλος"/>
          <p:cNvSpPr>
            <a:spLocks noGrp="1"/>
          </p:cNvSpPr>
          <p:nvPr>
            <p:ph type="title" orient="vert"/>
          </p:nvPr>
        </p:nvSpPr>
        <p:spPr>
          <a:xfrm>
            <a:off x="6781800" y="274640"/>
            <a:ext cx="1905000" cy="5851525"/>
          </a:xfrm>
        </p:spPr>
        <p:txBody>
          <a:bodyPr vert="eaVert"/>
          <a:lstStyle>
            <a:extLst/>
          </a:lstStyle>
          <a:p>
            <a:r>
              <a:rPr lang="el-GR" smtClean="0"/>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304800"/>
            <a:ext cx="6019800" cy="5851525"/>
          </a:xfrm>
        </p:spPr>
        <p:txBody>
          <a:bodyPr vert="eaVert"/>
          <a:lstStyle>
            <a:extLs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3 - Θέση ημερομηνίας"/>
          <p:cNvSpPr>
            <a:spLocks noGrp="1"/>
          </p:cNvSpPr>
          <p:nvPr>
            <p:ph type="dt" sz="half" idx="10"/>
          </p:nvPr>
        </p:nvSpPr>
        <p:spPr/>
        <p:txBody>
          <a:bodyPr/>
          <a:lstStyle>
            <a:lvl1pPr>
              <a:defRPr/>
            </a:lvl1pPr>
          </a:lstStyle>
          <a:p>
            <a:pPr>
              <a:defRPr/>
            </a:pPr>
            <a:fld id="{01C5EB79-4143-4D0A-A563-ECA6EDC2C51E}" type="datetimeFigureOut">
              <a:rPr lang="el-GR"/>
              <a:pPr>
                <a:defRPr/>
              </a:pPr>
              <a:t>29/6/2015</a:t>
            </a:fld>
            <a:endParaRPr lang="el-GR"/>
          </a:p>
        </p:txBody>
      </p:sp>
      <p:sp>
        <p:nvSpPr>
          <p:cNvPr id="7" name="4 - Θέση υποσέλιδου"/>
          <p:cNvSpPr>
            <a:spLocks noGrp="1"/>
          </p:cNvSpPr>
          <p:nvPr>
            <p:ph type="ftr" sz="quarter" idx="11"/>
          </p:nvPr>
        </p:nvSpPr>
        <p:spPr>
          <a:xfrm>
            <a:off x="2640013" y="6376988"/>
            <a:ext cx="3836987" cy="365125"/>
          </a:xfrm>
        </p:spPr>
        <p:txBody>
          <a:bodyPr/>
          <a:lstStyle>
            <a:lvl1pPr>
              <a:defRPr/>
            </a:lvl1pPr>
          </a:lstStyle>
          <a:p>
            <a:pPr>
              <a:defRPr/>
            </a:pPr>
            <a:endParaRPr lang="el-GR"/>
          </a:p>
        </p:txBody>
      </p:sp>
      <p:sp>
        <p:nvSpPr>
          <p:cNvPr id="8" name="5 - Θέση αριθμού διαφάνειας"/>
          <p:cNvSpPr>
            <a:spLocks noGrp="1"/>
          </p:cNvSpPr>
          <p:nvPr>
            <p:ph type="sldNum" sz="quarter" idx="12"/>
          </p:nvPr>
        </p:nvSpPr>
        <p:spPr/>
        <p:txBody>
          <a:bodyPr/>
          <a:lstStyle>
            <a:lvl1pPr>
              <a:defRPr/>
            </a:lvl1pPr>
          </a:lstStyle>
          <a:p>
            <a:pPr>
              <a:defRPr/>
            </a:pPr>
            <a:fld id="{32BBB958-6B50-4C7E-85BA-7AA44141B288}" type="slidenum">
              <a:rPr lang="el-GR"/>
              <a:pPr>
                <a:defRPr/>
              </a:pPr>
              <a:t>‹#›</a:t>
            </a:fld>
            <a:endParaRPr lang="el-G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7373F"/>
        </a:solidFill>
        <a:effectLst/>
      </p:bgPr>
    </p:bg>
    <p:spTree>
      <p:nvGrpSpPr>
        <p:cNvPr id="1" name=""/>
        <p:cNvGrpSpPr/>
        <p:nvPr/>
      </p:nvGrpSpPr>
      <p:grpSpPr>
        <a:xfrm>
          <a:off x="0" y="0"/>
          <a:ext cx="0" cy="0"/>
          <a:chOff x="0" y="0"/>
          <a:chExt cx="0" cy="0"/>
        </a:xfrm>
      </p:grpSpPr>
      <p:sp>
        <p:nvSpPr>
          <p:cNvPr id="10" name="9 - Ορθογώνιο"/>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6 - Ορθογώνιο"/>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1 - Θέση τίτλου"/>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l-GR" smtClean="0"/>
              <a:t>Kλικ για επεξεργασία του τίτλου</a:t>
            </a:r>
            <a:endParaRPr lang="en-US"/>
          </a:p>
        </p:txBody>
      </p:sp>
      <p:sp>
        <p:nvSpPr>
          <p:cNvPr id="1029" name="2 - Θέση κειμένου"/>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4" name="3 - Θέση ημερομηνίας"/>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8F8A68BF-46B3-4D27-87B6-64612839C715}" type="datetimeFigureOut">
              <a:rPr lang="el-GR"/>
              <a:pPr>
                <a:defRPr/>
              </a:pPr>
              <a:t>29/6/2015</a:t>
            </a:fld>
            <a:endParaRPr lang="el-GR"/>
          </a:p>
        </p:txBody>
      </p:sp>
      <p:sp>
        <p:nvSpPr>
          <p:cNvPr id="5" name="4 - Θέση υποσέλιδου"/>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endParaRPr lang="el-GR"/>
          </a:p>
        </p:txBody>
      </p:sp>
      <p:sp>
        <p:nvSpPr>
          <p:cNvPr id="6" name="5 - Θέση αριθμού διαφάνειας"/>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defRPr>
            </a:lvl1pPr>
            <a:extLst/>
          </a:lstStyle>
          <a:p>
            <a:pPr>
              <a:defRPr/>
            </a:pPr>
            <a:fld id="{354549BB-F893-4F24-B00E-18C4F38C5119}"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980" r:id="rId1"/>
    <p:sldLayoutId id="2147484979" r:id="rId2"/>
    <p:sldLayoutId id="2147484981" r:id="rId3"/>
    <p:sldLayoutId id="2147484978" r:id="rId4"/>
    <p:sldLayoutId id="2147484977" r:id="rId5"/>
    <p:sldLayoutId id="2147484976" r:id="rId6"/>
    <p:sldLayoutId id="2147484975" r:id="rId7"/>
    <p:sldLayoutId id="2147484982" r:id="rId8"/>
    <p:sldLayoutId id="2147484983" r:id="rId9"/>
    <p:sldLayoutId id="2147484974" r:id="rId10"/>
    <p:sldLayoutId id="2147484984" r:id="rId11"/>
  </p:sldLayoutIdLst>
  <p:transition spd="slow">
    <p:wipe/>
  </p:transition>
  <p:timing>
    <p:tnLst>
      <p:par>
        <p:cTn id="1" dur="indefinite" restart="never" nodeType="tmRoot"/>
      </p:par>
    </p:tnLst>
  </p:timing>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iff"/><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png"/><Relationship Id="rId17" Type="http://schemas.openxmlformats.org/officeDocument/2006/relationships/image" Target="../media/image31.jpeg"/><Relationship Id="rId2" Type="http://schemas.openxmlformats.org/officeDocument/2006/relationships/image" Target="../media/image16.jpeg"/><Relationship Id="rId16"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image" Target="../media/image18.jpeg"/><Relationship Id="rId9" Type="http://schemas.openxmlformats.org/officeDocument/2006/relationships/image" Target="../media/image23.png"/><Relationship Id="rId1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tiff"/><Relationship Id="rId18" Type="http://schemas.openxmlformats.org/officeDocument/2006/relationships/image" Target="../media/image50.png"/><Relationship Id="rId3" Type="http://schemas.openxmlformats.org/officeDocument/2006/relationships/image" Target="../media/image35.jpeg"/><Relationship Id="rId21" Type="http://schemas.openxmlformats.org/officeDocument/2006/relationships/image" Target="../media/image53.jpeg"/><Relationship Id="rId7" Type="http://schemas.openxmlformats.org/officeDocument/2006/relationships/image" Target="../media/image39.jpeg"/><Relationship Id="rId12" Type="http://schemas.openxmlformats.org/officeDocument/2006/relationships/image" Target="../media/image44.jpeg"/><Relationship Id="rId17" Type="http://schemas.openxmlformats.org/officeDocument/2006/relationships/image" Target="../media/image49.jpeg"/><Relationship Id="rId2" Type="http://schemas.openxmlformats.org/officeDocument/2006/relationships/image" Target="../media/image34.jpeg"/><Relationship Id="rId16" Type="http://schemas.openxmlformats.org/officeDocument/2006/relationships/image" Target="../media/image48.png"/><Relationship Id="rId20" Type="http://schemas.openxmlformats.org/officeDocument/2006/relationships/image" Target="../media/image52.jpeg"/><Relationship Id="rId1" Type="http://schemas.openxmlformats.org/officeDocument/2006/relationships/slideLayout" Target="../slideLayouts/slideLayout1.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png"/><Relationship Id="rId15" Type="http://schemas.openxmlformats.org/officeDocument/2006/relationships/image" Target="../media/image47.jpeg"/><Relationship Id="rId10" Type="http://schemas.openxmlformats.org/officeDocument/2006/relationships/image" Target="../media/image42.jpeg"/><Relationship Id="rId19" Type="http://schemas.openxmlformats.org/officeDocument/2006/relationships/image" Target="../media/image51.jpeg"/><Relationship Id="rId4" Type="http://schemas.openxmlformats.org/officeDocument/2006/relationships/image" Target="../media/image36.jpeg"/><Relationship Id="rId9" Type="http://schemas.openxmlformats.org/officeDocument/2006/relationships/image" Target="../media/image41.jpeg"/><Relationship Id="rId14" Type="http://schemas.openxmlformats.org/officeDocument/2006/relationships/image" Target="../media/image46.jpeg"/><Relationship Id="rId22" Type="http://schemas.openxmlformats.org/officeDocument/2006/relationships/image" Target="../media/image54.png"/></Relationships>
</file>

<file path=ppt/slides/_rels/slide9.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18" Type="http://schemas.openxmlformats.org/officeDocument/2006/relationships/image" Target="../media/image71.jpeg"/><Relationship Id="rId3" Type="http://schemas.openxmlformats.org/officeDocument/2006/relationships/image" Target="../media/image56.jpeg"/><Relationship Id="rId21" Type="http://schemas.openxmlformats.org/officeDocument/2006/relationships/image" Target="../media/image74.jpe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70.jpeg"/><Relationship Id="rId25" Type="http://schemas.openxmlformats.org/officeDocument/2006/relationships/image" Target="../media/image78.tiff"/><Relationship Id="rId2" Type="http://schemas.openxmlformats.org/officeDocument/2006/relationships/image" Target="../media/image55.tiff"/><Relationship Id="rId16" Type="http://schemas.openxmlformats.org/officeDocument/2006/relationships/image" Target="../media/image69.jpeg"/><Relationship Id="rId20"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jpeg"/><Relationship Id="rId24" Type="http://schemas.openxmlformats.org/officeDocument/2006/relationships/image" Target="../media/image77.tiff"/><Relationship Id="rId5" Type="http://schemas.openxmlformats.org/officeDocument/2006/relationships/image" Target="../media/image58.jpeg"/><Relationship Id="rId15" Type="http://schemas.openxmlformats.org/officeDocument/2006/relationships/image" Target="../media/image68.png"/><Relationship Id="rId23" Type="http://schemas.openxmlformats.org/officeDocument/2006/relationships/image" Target="../media/image76.png"/><Relationship Id="rId10" Type="http://schemas.openxmlformats.org/officeDocument/2006/relationships/image" Target="../media/image63.jpeg"/><Relationship Id="rId19" Type="http://schemas.openxmlformats.org/officeDocument/2006/relationships/image" Target="../media/image72.jpeg"/><Relationship Id="rId4" Type="http://schemas.openxmlformats.org/officeDocument/2006/relationships/image" Target="../media/image57.png"/><Relationship Id="rId9" Type="http://schemas.openxmlformats.org/officeDocument/2006/relationships/image" Target="../media/image62.jpeg"/><Relationship Id="rId14" Type="http://schemas.openxmlformats.org/officeDocument/2006/relationships/image" Target="../media/image67.jpeg"/><Relationship Id="rId22" Type="http://schemas.openxmlformats.org/officeDocument/2006/relationships/image" Target="../media/image75.jpeg"/></Relationships>
</file>

<file path=ppt/slides/_rels/slide10.xml.rels><?xml version="1.0" encoding="UTF-8" standalone="yes"?>
<Relationships xmlns="http://schemas.openxmlformats.org/package/2006/relationships"><Relationship Id="rId8" Type="http://schemas.openxmlformats.org/officeDocument/2006/relationships/image" Target="../media/image85.jpeg"/><Relationship Id="rId13" Type="http://schemas.openxmlformats.org/officeDocument/2006/relationships/image" Target="../media/image90.jpeg"/><Relationship Id="rId18" Type="http://schemas.openxmlformats.org/officeDocument/2006/relationships/image" Target="../media/image95.jpeg"/><Relationship Id="rId3" Type="http://schemas.openxmlformats.org/officeDocument/2006/relationships/image" Target="../media/image80.jpeg"/><Relationship Id="rId7" Type="http://schemas.openxmlformats.org/officeDocument/2006/relationships/image" Target="../media/image84.jpeg"/><Relationship Id="rId12" Type="http://schemas.openxmlformats.org/officeDocument/2006/relationships/image" Target="../media/image89.png"/><Relationship Id="rId17" Type="http://schemas.openxmlformats.org/officeDocument/2006/relationships/image" Target="../media/image94.jpeg"/><Relationship Id="rId2" Type="http://schemas.openxmlformats.org/officeDocument/2006/relationships/image" Target="../media/image79.jpeg"/><Relationship Id="rId16" Type="http://schemas.openxmlformats.org/officeDocument/2006/relationships/image" Target="../media/image93.jpeg"/><Relationship Id="rId20" Type="http://schemas.openxmlformats.org/officeDocument/2006/relationships/image" Target="../media/image97.jpeg"/><Relationship Id="rId1" Type="http://schemas.openxmlformats.org/officeDocument/2006/relationships/slideLayout" Target="../slideLayouts/slideLayout1.xml"/><Relationship Id="rId6" Type="http://schemas.openxmlformats.org/officeDocument/2006/relationships/image" Target="../media/image83.jpeg"/><Relationship Id="rId11" Type="http://schemas.openxmlformats.org/officeDocument/2006/relationships/image" Target="../media/image88.jpeg"/><Relationship Id="rId5" Type="http://schemas.openxmlformats.org/officeDocument/2006/relationships/image" Target="../media/image82.jpeg"/><Relationship Id="rId15" Type="http://schemas.openxmlformats.org/officeDocument/2006/relationships/image" Target="../media/image92.jpeg"/><Relationship Id="rId10" Type="http://schemas.openxmlformats.org/officeDocument/2006/relationships/image" Target="../media/image87.tiff"/><Relationship Id="rId19" Type="http://schemas.openxmlformats.org/officeDocument/2006/relationships/image" Target="../media/image96.jpeg"/><Relationship Id="rId4" Type="http://schemas.openxmlformats.org/officeDocument/2006/relationships/image" Target="../media/image81.jpeg"/><Relationship Id="rId9" Type="http://schemas.openxmlformats.org/officeDocument/2006/relationships/image" Target="../media/image86.jpeg"/><Relationship Id="rId14" Type="http://schemas.openxmlformats.org/officeDocument/2006/relationships/image" Target="../media/image91.jpeg"/></Relationships>
</file>

<file path=ppt/slides/_rels/slide11.xml.rels><?xml version="1.0" encoding="UTF-8" standalone="yes"?>
<Relationships xmlns="http://schemas.openxmlformats.org/package/2006/relationships"><Relationship Id="rId8" Type="http://schemas.openxmlformats.org/officeDocument/2006/relationships/image" Target="../media/image103.jpeg"/><Relationship Id="rId13" Type="http://schemas.openxmlformats.org/officeDocument/2006/relationships/image" Target="../media/image108.jpeg"/><Relationship Id="rId18" Type="http://schemas.openxmlformats.org/officeDocument/2006/relationships/image" Target="../media/image113.png"/><Relationship Id="rId26" Type="http://schemas.openxmlformats.org/officeDocument/2006/relationships/image" Target="../media/image121.jpeg"/><Relationship Id="rId3" Type="http://schemas.openxmlformats.org/officeDocument/2006/relationships/image" Target="../media/image98.jpeg"/><Relationship Id="rId21" Type="http://schemas.openxmlformats.org/officeDocument/2006/relationships/image" Target="../media/image116.jpeg"/><Relationship Id="rId7" Type="http://schemas.openxmlformats.org/officeDocument/2006/relationships/image" Target="../media/image102.jpeg"/><Relationship Id="rId12" Type="http://schemas.openxmlformats.org/officeDocument/2006/relationships/image" Target="../media/image107.jpeg"/><Relationship Id="rId17" Type="http://schemas.openxmlformats.org/officeDocument/2006/relationships/image" Target="../media/image112.png"/><Relationship Id="rId25" Type="http://schemas.openxmlformats.org/officeDocument/2006/relationships/image" Target="../media/image120.jpeg"/><Relationship Id="rId2" Type="http://schemas.openxmlformats.org/officeDocument/2006/relationships/hyperlink" Target="http://2.bp.blogspot.com/-K1cVA_kTNmM/Ty1E--TsUOI/AAAAAAAARoI/4ElBIuE9AVw/s1600/golitsi_ekthesi_main.jpg" TargetMode="External"/><Relationship Id="rId16" Type="http://schemas.openxmlformats.org/officeDocument/2006/relationships/image" Target="../media/image111.png"/><Relationship Id="rId20" Type="http://schemas.openxmlformats.org/officeDocument/2006/relationships/image" Target="../media/image115.jpeg"/><Relationship Id="rId1" Type="http://schemas.openxmlformats.org/officeDocument/2006/relationships/slideLayout" Target="../slideLayouts/slideLayout1.xml"/><Relationship Id="rId6" Type="http://schemas.openxmlformats.org/officeDocument/2006/relationships/image" Target="../media/image101.png"/><Relationship Id="rId11" Type="http://schemas.openxmlformats.org/officeDocument/2006/relationships/image" Target="../media/image106.jpeg"/><Relationship Id="rId24" Type="http://schemas.openxmlformats.org/officeDocument/2006/relationships/image" Target="../media/image119.jpeg"/><Relationship Id="rId5" Type="http://schemas.openxmlformats.org/officeDocument/2006/relationships/image" Target="../media/image100.jpeg"/><Relationship Id="rId15" Type="http://schemas.openxmlformats.org/officeDocument/2006/relationships/image" Target="../media/image110.jpeg"/><Relationship Id="rId23" Type="http://schemas.openxmlformats.org/officeDocument/2006/relationships/image" Target="../media/image118.jpeg"/><Relationship Id="rId10" Type="http://schemas.openxmlformats.org/officeDocument/2006/relationships/image" Target="../media/image105.png"/><Relationship Id="rId19" Type="http://schemas.openxmlformats.org/officeDocument/2006/relationships/image" Target="../media/image114.jpeg"/><Relationship Id="rId4" Type="http://schemas.openxmlformats.org/officeDocument/2006/relationships/image" Target="../media/image99.jpeg"/><Relationship Id="rId9" Type="http://schemas.openxmlformats.org/officeDocument/2006/relationships/image" Target="../media/image104.jpeg"/><Relationship Id="rId14" Type="http://schemas.openxmlformats.org/officeDocument/2006/relationships/image" Target="../media/image109.jpeg"/><Relationship Id="rId22" Type="http://schemas.openxmlformats.org/officeDocument/2006/relationships/image" Target="../media/image117.png"/></Relationships>
</file>

<file path=ppt/slides/_rels/slide12.xml.rels><?xml version="1.0" encoding="UTF-8" standalone="yes"?>
<Relationships xmlns="http://schemas.openxmlformats.org/package/2006/relationships"><Relationship Id="rId8" Type="http://schemas.openxmlformats.org/officeDocument/2006/relationships/image" Target="../media/image128.jpeg"/><Relationship Id="rId13" Type="http://schemas.openxmlformats.org/officeDocument/2006/relationships/image" Target="../media/image133.jpeg"/><Relationship Id="rId18" Type="http://schemas.openxmlformats.org/officeDocument/2006/relationships/image" Target="../media/image138.jpeg"/><Relationship Id="rId3" Type="http://schemas.openxmlformats.org/officeDocument/2006/relationships/image" Target="../media/image123.jpeg"/><Relationship Id="rId7" Type="http://schemas.openxmlformats.org/officeDocument/2006/relationships/image" Target="../media/image127.jpeg"/><Relationship Id="rId12" Type="http://schemas.openxmlformats.org/officeDocument/2006/relationships/image" Target="../media/image132.jpeg"/><Relationship Id="rId17" Type="http://schemas.openxmlformats.org/officeDocument/2006/relationships/image" Target="../media/image137.jpeg"/><Relationship Id="rId2" Type="http://schemas.openxmlformats.org/officeDocument/2006/relationships/image" Target="../media/image122.png"/><Relationship Id="rId16" Type="http://schemas.openxmlformats.org/officeDocument/2006/relationships/image" Target="../media/image136.jpeg"/><Relationship Id="rId1" Type="http://schemas.openxmlformats.org/officeDocument/2006/relationships/slideLayout" Target="../slideLayouts/slideLayout1.xml"/><Relationship Id="rId6" Type="http://schemas.openxmlformats.org/officeDocument/2006/relationships/image" Target="../media/image126.jpeg"/><Relationship Id="rId11" Type="http://schemas.openxmlformats.org/officeDocument/2006/relationships/image" Target="../media/image131.jpeg"/><Relationship Id="rId5" Type="http://schemas.openxmlformats.org/officeDocument/2006/relationships/image" Target="../media/image125.jpeg"/><Relationship Id="rId15" Type="http://schemas.openxmlformats.org/officeDocument/2006/relationships/image" Target="../media/image135.png"/><Relationship Id="rId10" Type="http://schemas.openxmlformats.org/officeDocument/2006/relationships/image" Target="../media/image130.jpeg"/><Relationship Id="rId4" Type="http://schemas.openxmlformats.org/officeDocument/2006/relationships/image" Target="../media/image124.jpeg"/><Relationship Id="rId9" Type="http://schemas.openxmlformats.org/officeDocument/2006/relationships/image" Target="../media/image129.jpeg"/><Relationship Id="rId14" Type="http://schemas.openxmlformats.org/officeDocument/2006/relationships/image" Target="../media/image134.jpeg"/></Relationships>
</file>

<file path=ppt/slides/_rels/slide13.xml.rels><?xml version="1.0" encoding="UTF-8" standalone="yes"?>
<Relationships xmlns="http://schemas.openxmlformats.org/package/2006/relationships"><Relationship Id="rId8" Type="http://schemas.openxmlformats.org/officeDocument/2006/relationships/image" Target="../media/image145.jpeg"/><Relationship Id="rId13" Type="http://schemas.openxmlformats.org/officeDocument/2006/relationships/image" Target="../media/image150.jpeg"/><Relationship Id="rId3" Type="http://schemas.openxmlformats.org/officeDocument/2006/relationships/image" Target="../media/image140.jpeg"/><Relationship Id="rId7" Type="http://schemas.openxmlformats.org/officeDocument/2006/relationships/image" Target="../media/image144.jpeg"/><Relationship Id="rId12" Type="http://schemas.openxmlformats.org/officeDocument/2006/relationships/image" Target="../media/image149.png"/><Relationship Id="rId2" Type="http://schemas.openxmlformats.org/officeDocument/2006/relationships/image" Target="../media/image139.jpeg"/><Relationship Id="rId1" Type="http://schemas.openxmlformats.org/officeDocument/2006/relationships/slideLayout" Target="../slideLayouts/slideLayout2.xml"/><Relationship Id="rId6" Type="http://schemas.openxmlformats.org/officeDocument/2006/relationships/image" Target="../media/image143.jpeg"/><Relationship Id="rId11" Type="http://schemas.openxmlformats.org/officeDocument/2006/relationships/image" Target="../media/image148.jpeg"/><Relationship Id="rId5" Type="http://schemas.openxmlformats.org/officeDocument/2006/relationships/image" Target="../media/image142.jpeg"/><Relationship Id="rId15" Type="http://schemas.openxmlformats.org/officeDocument/2006/relationships/image" Target="../media/image152.jpeg"/><Relationship Id="rId10" Type="http://schemas.openxmlformats.org/officeDocument/2006/relationships/image" Target="../media/image147.png"/><Relationship Id="rId4" Type="http://schemas.openxmlformats.org/officeDocument/2006/relationships/image" Target="../media/image141.gif"/><Relationship Id="rId9" Type="http://schemas.openxmlformats.org/officeDocument/2006/relationships/image" Target="../media/image146.jpeg"/><Relationship Id="rId14" Type="http://schemas.openxmlformats.org/officeDocument/2006/relationships/image" Target="../media/image151.png"/></Relationships>
</file>

<file path=ppt/slides/_rels/slide14.xml.rels><?xml version="1.0" encoding="UTF-8" standalone="yes"?>
<Relationships xmlns="http://schemas.openxmlformats.org/package/2006/relationships"><Relationship Id="rId3" Type="http://schemas.openxmlformats.org/officeDocument/2006/relationships/image" Target="../media/image154.jpeg"/><Relationship Id="rId7" Type="http://schemas.openxmlformats.org/officeDocument/2006/relationships/image" Target="../media/image158.jpeg"/><Relationship Id="rId2" Type="http://schemas.openxmlformats.org/officeDocument/2006/relationships/image" Target="../media/image153.jpeg"/><Relationship Id="rId1" Type="http://schemas.openxmlformats.org/officeDocument/2006/relationships/slideLayout" Target="../slideLayouts/slideLayout2.xml"/><Relationship Id="rId6" Type="http://schemas.openxmlformats.org/officeDocument/2006/relationships/image" Target="../media/image157.jpeg"/><Relationship Id="rId5" Type="http://schemas.openxmlformats.org/officeDocument/2006/relationships/image" Target="../media/image156.jpeg"/><Relationship Id="rId4" Type="http://schemas.openxmlformats.org/officeDocument/2006/relationships/image" Target="../media/image155.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2.bp.blogspot.com/-lOyybcN4Z1o/UK_O8AXQnUI/AAAAAAABIzM/kEVTW6E8kYI/s1600/florina2.jpg"/>
          <p:cNvPicPr>
            <a:picLocks noChangeAspect="1" noChangeArrowheads="1"/>
          </p:cNvPicPr>
          <p:nvPr/>
        </p:nvPicPr>
        <p:blipFill>
          <a:blip r:embed="rId2">
            <a:duotone>
              <a:schemeClr val="accent6">
                <a:shade val="45000"/>
                <a:satMod val="135000"/>
              </a:schemeClr>
              <a:prstClr val="white"/>
            </a:duotone>
            <a:lum contrast="-40000"/>
          </a:blip>
          <a:srcRect/>
          <a:stretch>
            <a:fillRect/>
          </a:stretch>
        </p:blipFill>
        <p:spPr bwMode="auto">
          <a:xfrm>
            <a:off x="0" y="0"/>
            <a:ext cx="9144000" cy="51015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8" name="Picture 4" descr="comenius_regio_logo"/>
          <p:cNvPicPr>
            <a:picLocks noChangeAspect="1" noChangeArrowheads="1"/>
          </p:cNvPicPr>
          <p:nvPr/>
        </p:nvPicPr>
        <p:blipFill>
          <a:blip r:embed="rId3">
            <a:duotone>
              <a:schemeClr val="accent3">
                <a:shade val="45000"/>
                <a:satMod val="135000"/>
              </a:schemeClr>
              <a:prstClr val="white"/>
            </a:duotone>
          </a:blip>
          <a:srcRect/>
          <a:stretch>
            <a:fillRect/>
          </a:stretch>
        </p:blipFill>
        <p:spPr bwMode="auto">
          <a:xfrm>
            <a:off x="7845351" y="6143620"/>
            <a:ext cx="1298649" cy="714380"/>
          </a:xfrm>
          <a:prstGeom prst="rect">
            <a:avLst/>
          </a:prstGeom>
          <a:noFill/>
          <a:ln w="9525">
            <a:noFill/>
            <a:miter lim="800000"/>
            <a:headEnd/>
            <a:tailEnd/>
          </a:ln>
        </p:spPr>
      </p:pic>
      <p:sp>
        <p:nvSpPr>
          <p:cNvPr id="6" name="5 - Ορθογώνιο"/>
          <p:cNvSpPr/>
          <p:nvPr/>
        </p:nvSpPr>
        <p:spPr>
          <a:xfrm>
            <a:off x="428625" y="5103813"/>
            <a:ext cx="8143875" cy="1754187"/>
          </a:xfrm>
          <a:prstGeom prst="rect">
            <a:avLst/>
          </a:prstGeom>
        </p:spPr>
        <p:txBody>
          <a:bodyPr>
            <a:spAutoFit/>
          </a:bodyPr>
          <a:lstStyle/>
          <a:p>
            <a:pPr algn="ctr" fontAlgn="auto">
              <a:spcBef>
                <a:spcPts val="0"/>
              </a:spcBef>
              <a:spcAft>
                <a:spcPts val="0"/>
              </a:spcAft>
              <a:defRPr/>
            </a:pPr>
            <a:r>
              <a:rPr lang="en-GB" sz="3600" b="1" cap="small" dirty="0">
                <a:solidFill>
                  <a:schemeClr val="bg2">
                    <a:lumMod val="40000"/>
                    <a:lumOff val="60000"/>
                  </a:schemeClr>
                </a:solidFill>
                <a:latin typeface="Bradley Hand ITC" pitchFamily="66" charset="0"/>
              </a:rPr>
              <a:t>Visual arts, creativity and intercultural education based on local artistic repository</a:t>
            </a:r>
            <a:endParaRPr lang="el-GR" sz="3600" b="1" cap="small" dirty="0">
              <a:solidFill>
                <a:schemeClr val="bg2">
                  <a:lumMod val="40000"/>
                  <a:lumOff val="60000"/>
                </a:schemeClr>
              </a:solidFill>
              <a:latin typeface="Bradley Hand ITC" pitchFamily="66" charset="0"/>
            </a:endParaRPr>
          </a:p>
        </p:txBody>
      </p:sp>
      <p:sp>
        <p:nvSpPr>
          <p:cNvPr id="7" name="6 - TextBox"/>
          <p:cNvSpPr txBox="1"/>
          <p:nvPr/>
        </p:nvSpPr>
        <p:spPr>
          <a:xfrm>
            <a:off x="3071802" y="3994161"/>
            <a:ext cx="3071834" cy="1006475"/>
          </a:xfrm>
          <a:prstGeom prst="rect">
            <a:avLst/>
          </a:prstGeom>
          <a:noFill/>
        </p:spPr>
        <p:txBody>
          <a:bodyPr wrap="square">
            <a:spAutoFit/>
          </a:bodyPr>
          <a:lstStyle/>
          <a:p>
            <a:pPr fontAlgn="auto">
              <a:spcBef>
                <a:spcPts val="0"/>
              </a:spcBef>
              <a:spcAft>
                <a:spcPts val="0"/>
              </a:spcAft>
              <a:defRPr/>
            </a:pPr>
            <a:r>
              <a:rPr lang="en-US" sz="6000" b="1" i="1" cap="small" dirty="0">
                <a:solidFill>
                  <a:schemeClr val="bg2">
                    <a:lumMod val="50000"/>
                  </a:schemeClr>
                </a:solidFill>
                <a:latin typeface="Bradley Hand ITC" pitchFamily="66" charset="0"/>
              </a:rPr>
              <a:t>artists</a:t>
            </a:r>
            <a:endParaRPr lang="el-GR" sz="6000" b="1" i="1" cap="small" dirty="0">
              <a:solidFill>
                <a:schemeClr val="bg2">
                  <a:lumMod val="50000"/>
                </a:schemeClr>
              </a:solidFill>
              <a:latin typeface="+mn-lt"/>
            </a:endParaRPr>
          </a:p>
        </p:txBody>
      </p:sp>
      <p:pic>
        <p:nvPicPr>
          <p:cNvPr id="1027" name="Picture 3" descr="C:\Users\voula\Desktop\comenius regio logo.jpg"/>
          <p:cNvPicPr>
            <a:picLocks noChangeAspect="1" noChangeArrowheads="1"/>
          </p:cNvPicPr>
          <p:nvPr/>
        </p:nvPicPr>
        <p:blipFill>
          <a:blip r:embed="rId4" cstate="print"/>
          <a:srcRect/>
          <a:stretch>
            <a:fillRect/>
          </a:stretch>
        </p:blipFill>
        <p:spPr bwMode="auto">
          <a:xfrm>
            <a:off x="0" y="6030442"/>
            <a:ext cx="637400" cy="827558"/>
          </a:xfrm>
          <a:prstGeom prst="rect">
            <a:avLst/>
          </a:prstGeom>
          <a:noFill/>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fade">
                                      <p:cBhvr>
                                        <p:cTn id="16"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857250" y="5643563"/>
            <a:ext cx="7429500" cy="708025"/>
          </a:xfrm>
          <a:prstGeom prst="rect">
            <a:avLst/>
          </a:prstGeom>
          <a:noFill/>
        </p:spPr>
        <p:txBody>
          <a:bodyPr>
            <a:spAutoFit/>
          </a:bodyPr>
          <a:lstStyle/>
          <a:p>
            <a:pPr fontAlgn="auto">
              <a:spcBef>
                <a:spcPts val="0"/>
              </a:spcBef>
              <a:spcAft>
                <a:spcPts val="0"/>
              </a:spcAft>
              <a:defRPr/>
            </a:pPr>
            <a:r>
              <a:rPr lang="en-US" sz="4000" b="1" dirty="0" err="1">
                <a:solidFill>
                  <a:schemeClr val="accent3">
                    <a:lumMod val="50000"/>
                  </a:schemeClr>
                </a:solidFill>
                <a:latin typeface="Bradley Hand ITC" pitchFamily="66" charset="0"/>
              </a:rPr>
              <a:t>Florina</a:t>
            </a:r>
            <a:r>
              <a:rPr lang="en-US" sz="4000" b="1" dirty="0">
                <a:solidFill>
                  <a:schemeClr val="accent3">
                    <a:lumMod val="50000"/>
                  </a:schemeClr>
                </a:solidFill>
                <a:latin typeface="Bradley Hand ITC" pitchFamily="66" charset="0"/>
              </a:rPr>
              <a:t>: </a:t>
            </a:r>
            <a:r>
              <a:rPr lang="en-US" sz="4000" b="1" i="1" dirty="0">
                <a:solidFill>
                  <a:schemeClr val="accent3">
                    <a:lumMod val="50000"/>
                  </a:schemeClr>
                </a:solidFill>
                <a:latin typeface="Bradley Hand ITC" pitchFamily="66" charset="0"/>
              </a:rPr>
              <a:t>The artistic development</a:t>
            </a:r>
            <a:endParaRPr lang="el-GR" sz="4000" b="1" i="1" dirty="0">
              <a:solidFill>
                <a:schemeClr val="accent3">
                  <a:lumMod val="50000"/>
                </a:schemeClr>
              </a:solidFill>
              <a:latin typeface="+mn-lt"/>
            </a:endParaRPr>
          </a:p>
        </p:txBody>
      </p:sp>
      <p:sp>
        <p:nvSpPr>
          <p:cNvPr id="4" name="3 - Ορθογώνιο"/>
          <p:cNvSpPr/>
          <p:nvPr/>
        </p:nvSpPr>
        <p:spPr>
          <a:xfrm>
            <a:off x="428625" y="1357313"/>
            <a:ext cx="8143875" cy="3108325"/>
          </a:xfrm>
          <a:prstGeom prst="rect">
            <a:avLst/>
          </a:prstGeom>
        </p:spPr>
        <p:txBody>
          <a:bodyPr>
            <a:spAutoFit/>
          </a:bodyPr>
          <a:lstStyle/>
          <a:p>
            <a:pPr algn="just" fontAlgn="auto">
              <a:spcBef>
                <a:spcPts val="0"/>
              </a:spcBef>
              <a:spcAft>
                <a:spcPts val="0"/>
              </a:spcAft>
              <a:defRPr/>
            </a:pPr>
            <a:r>
              <a:rPr lang="en-US" sz="2800" dirty="0">
                <a:solidFill>
                  <a:schemeClr val="accent3">
                    <a:lumMod val="50000"/>
                  </a:schemeClr>
                </a:solidFill>
                <a:latin typeface="+mn-lt"/>
              </a:rPr>
              <a:t>Just 100 years since the liberation of </a:t>
            </a:r>
            <a:r>
              <a:rPr lang="en-US" sz="2800" dirty="0" err="1">
                <a:solidFill>
                  <a:schemeClr val="accent3">
                    <a:lumMod val="50000"/>
                  </a:schemeClr>
                </a:solidFill>
                <a:latin typeface="+mn-lt"/>
              </a:rPr>
              <a:t>Florina</a:t>
            </a:r>
            <a:r>
              <a:rPr lang="en-US" sz="2800" dirty="0">
                <a:solidFill>
                  <a:schemeClr val="accent3">
                    <a:lumMod val="50000"/>
                  </a:schemeClr>
                </a:solidFill>
                <a:latin typeface="+mn-lt"/>
              </a:rPr>
              <a:t> city </a:t>
            </a:r>
            <a:r>
              <a:rPr lang="en-US" sz="2800" dirty="0" smtClean="0">
                <a:solidFill>
                  <a:schemeClr val="accent3">
                    <a:lumMod val="50000"/>
                  </a:schemeClr>
                </a:solidFill>
                <a:latin typeface="+mn-lt"/>
              </a:rPr>
              <a:t>are </a:t>
            </a:r>
            <a:r>
              <a:rPr lang="en-US" sz="2800" dirty="0">
                <a:solidFill>
                  <a:schemeClr val="accent3">
                    <a:lumMod val="50000"/>
                  </a:schemeClr>
                </a:solidFill>
                <a:latin typeface="+mn-lt"/>
              </a:rPr>
              <a:t>enough to indicate that the visual arts constitute </a:t>
            </a:r>
            <a:r>
              <a:rPr lang="en-US" sz="2800" dirty="0" smtClean="0">
                <a:solidFill>
                  <a:schemeClr val="accent3">
                    <a:lumMod val="50000"/>
                  </a:schemeClr>
                </a:solidFill>
                <a:latin typeface="+mn-lt"/>
              </a:rPr>
              <a:t>a </a:t>
            </a:r>
            <a:r>
              <a:rPr lang="en-US" sz="2800" dirty="0">
                <a:solidFill>
                  <a:schemeClr val="accent3">
                    <a:lumMod val="50000"/>
                  </a:schemeClr>
                </a:solidFill>
                <a:latin typeface="+mn-lt"/>
              </a:rPr>
              <a:t>cultural capital for this region. In this period, more than seventy artists - half of them have studied at the Academy of Fine Arts, whereas the others are self-taught-, created a </a:t>
            </a:r>
            <a:r>
              <a:rPr lang="fr-FR" sz="2800" dirty="0">
                <a:solidFill>
                  <a:schemeClr val="accent3">
                    <a:lumMod val="50000"/>
                  </a:schemeClr>
                </a:solidFill>
                <a:latin typeface="+mn-lt"/>
              </a:rPr>
              <a:t>cultural </a:t>
            </a:r>
            <a:r>
              <a:rPr lang="fr-FR" sz="2800" dirty="0" err="1">
                <a:solidFill>
                  <a:schemeClr val="accent3">
                    <a:lumMod val="50000"/>
                  </a:schemeClr>
                </a:solidFill>
                <a:latin typeface="+mn-lt"/>
              </a:rPr>
              <a:t>context</a:t>
            </a:r>
            <a:r>
              <a:rPr lang="fr-FR" sz="2800" dirty="0">
                <a:solidFill>
                  <a:schemeClr val="accent3">
                    <a:lumMod val="50000"/>
                  </a:schemeClr>
                </a:solidFill>
                <a:latin typeface="+mn-lt"/>
              </a:rPr>
              <a:t>, </a:t>
            </a:r>
            <a:r>
              <a:rPr lang="en-US" sz="2800" dirty="0">
                <a:solidFill>
                  <a:schemeClr val="accent3">
                    <a:lumMod val="50000"/>
                  </a:schemeClr>
                </a:solidFill>
                <a:latin typeface="+mn-lt"/>
              </a:rPr>
              <a:t>in which </a:t>
            </a:r>
            <a:r>
              <a:rPr lang="en-US" sz="2800" dirty="0" smtClean="0">
                <a:solidFill>
                  <a:schemeClr val="accent3">
                    <a:lumMod val="50000"/>
                  </a:schemeClr>
                </a:solidFill>
              </a:rPr>
              <a:t>a wide variety of artwork </a:t>
            </a:r>
            <a:r>
              <a:rPr lang="en-US" sz="2800" dirty="0" smtClean="0">
                <a:solidFill>
                  <a:schemeClr val="accent3">
                    <a:lumMod val="50000"/>
                  </a:schemeClr>
                </a:solidFill>
                <a:latin typeface="+mn-lt"/>
              </a:rPr>
              <a:t>has emerged.</a:t>
            </a:r>
            <a:endParaRPr lang="el-GR" sz="2800" dirty="0">
              <a:solidFill>
                <a:schemeClr val="accent3">
                  <a:lumMod val="50000"/>
                </a:schemeClr>
              </a:solidFill>
              <a:latin typeface="+mn-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857250" y="5643563"/>
            <a:ext cx="7429500" cy="708025"/>
          </a:xfrm>
          <a:prstGeom prst="rect">
            <a:avLst/>
          </a:prstGeom>
          <a:noFill/>
        </p:spPr>
        <p:txBody>
          <a:bodyPr>
            <a:spAutoFit/>
          </a:bodyPr>
          <a:lstStyle/>
          <a:p>
            <a:pPr fontAlgn="auto">
              <a:spcBef>
                <a:spcPts val="0"/>
              </a:spcBef>
              <a:spcAft>
                <a:spcPts val="0"/>
              </a:spcAft>
              <a:defRPr/>
            </a:pPr>
            <a:r>
              <a:rPr lang="en-US" sz="4000" b="1" dirty="0" err="1">
                <a:solidFill>
                  <a:schemeClr val="accent3">
                    <a:lumMod val="50000"/>
                  </a:schemeClr>
                </a:solidFill>
                <a:latin typeface="Bradley Hand ITC" pitchFamily="66" charset="0"/>
              </a:rPr>
              <a:t>Florina</a:t>
            </a:r>
            <a:r>
              <a:rPr lang="en-US" sz="4000" b="1" dirty="0">
                <a:solidFill>
                  <a:schemeClr val="accent3">
                    <a:lumMod val="50000"/>
                  </a:schemeClr>
                </a:solidFill>
                <a:latin typeface="Bradley Hand ITC" pitchFamily="66" charset="0"/>
              </a:rPr>
              <a:t>: </a:t>
            </a:r>
            <a:r>
              <a:rPr lang="en-US" sz="4000" b="1" i="1" dirty="0">
                <a:solidFill>
                  <a:schemeClr val="accent3">
                    <a:lumMod val="50000"/>
                  </a:schemeClr>
                </a:solidFill>
                <a:latin typeface="Bradley Hand ITC" pitchFamily="66" charset="0"/>
              </a:rPr>
              <a:t>The artistic development</a:t>
            </a:r>
            <a:endParaRPr lang="el-GR" sz="4000" b="1" i="1" dirty="0">
              <a:solidFill>
                <a:schemeClr val="accent3">
                  <a:lumMod val="50000"/>
                </a:schemeClr>
              </a:solidFill>
              <a:latin typeface="+mn-lt"/>
            </a:endParaRPr>
          </a:p>
        </p:txBody>
      </p:sp>
      <p:sp>
        <p:nvSpPr>
          <p:cNvPr id="4" name="3 - Ορθογώνιο"/>
          <p:cNvSpPr/>
          <p:nvPr/>
        </p:nvSpPr>
        <p:spPr>
          <a:xfrm>
            <a:off x="285750" y="425450"/>
            <a:ext cx="8501063" cy="4432300"/>
          </a:xfrm>
          <a:prstGeom prst="rect">
            <a:avLst/>
          </a:prstGeom>
        </p:spPr>
        <p:txBody>
          <a:bodyPr>
            <a:spAutoFit/>
          </a:bodyPr>
          <a:lstStyle/>
          <a:p>
            <a:pPr indent="358775" algn="just" fontAlgn="auto">
              <a:spcBef>
                <a:spcPts val="0"/>
              </a:spcBef>
              <a:spcAft>
                <a:spcPts val="0"/>
              </a:spcAft>
              <a:defRPr/>
            </a:pPr>
            <a:r>
              <a:rPr lang="en-US" sz="2400" dirty="0">
                <a:solidFill>
                  <a:schemeClr val="accent3">
                    <a:lumMod val="50000"/>
                  </a:schemeClr>
                </a:solidFill>
                <a:latin typeface="+mn-lt"/>
              </a:rPr>
              <a:t>About the second half of the 18th century, the traditional artists and, specifically, the self-taught painters from non-urban areas, was presented their artistic production. The iconography, as traditional art, was developed in </a:t>
            </a:r>
            <a:r>
              <a:rPr lang="en-US" sz="2400" dirty="0" err="1">
                <a:solidFill>
                  <a:schemeClr val="accent3">
                    <a:lumMod val="50000"/>
                  </a:schemeClr>
                </a:solidFill>
                <a:latin typeface="+mn-lt"/>
              </a:rPr>
              <a:t>Drosopigi</a:t>
            </a:r>
            <a:r>
              <a:rPr lang="en-US" sz="2400" dirty="0">
                <a:solidFill>
                  <a:schemeClr val="accent3">
                    <a:lumMod val="50000"/>
                  </a:schemeClr>
                </a:solidFill>
                <a:latin typeface="+mn-lt"/>
              </a:rPr>
              <a:t> of </a:t>
            </a:r>
            <a:r>
              <a:rPr lang="en-US" sz="2400" dirty="0" err="1">
                <a:solidFill>
                  <a:schemeClr val="accent3">
                    <a:lumMod val="50000"/>
                  </a:schemeClr>
                </a:solidFill>
                <a:latin typeface="+mn-lt"/>
              </a:rPr>
              <a:t>Florina</a:t>
            </a:r>
            <a:r>
              <a:rPr lang="en-US" sz="2400" dirty="0">
                <a:solidFill>
                  <a:schemeClr val="accent3">
                    <a:lumMod val="50000"/>
                  </a:schemeClr>
                </a:solidFill>
                <a:latin typeface="+mn-lt"/>
              </a:rPr>
              <a:t>, a village that still nowadays monopolizes the iconographic activity of the region. </a:t>
            </a:r>
          </a:p>
          <a:p>
            <a:pPr indent="358775" algn="just" fontAlgn="auto">
              <a:spcBef>
                <a:spcPts val="0"/>
              </a:spcBef>
              <a:spcAft>
                <a:spcPts val="0"/>
              </a:spcAft>
              <a:defRPr/>
            </a:pPr>
            <a:r>
              <a:rPr lang="en-US" sz="2400" dirty="0">
                <a:solidFill>
                  <a:schemeClr val="accent3">
                    <a:lumMod val="50000"/>
                  </a:schemeClr>
                </a:solidFill>
                <a:latin typeface="+mn-lt"/>
              </a:rPr>
              <a:t>The names of the iconographers:</a:t>
            </a:r>
          </a:p>
          <a:p>
            <a:pPr indent="358775" algn="just" fontAlgn="auto">
              <a:spcBef>
                <a:spcPts val="0"/>
              </a:spcBef>
              <a:spcAft>
                <a:spcPts val="0"/>
              </a:spcAft>
              <a:defRPr/>
            </a:pPr>
            <a:r>
              <a:rPr lang="en-US" sz="2400" dirty="0">
                <a:solidFill>
                  <a:schemeClr val="accent3">
                    <a:lumMod val="50000"/>
                  </a:schemeClr>
                </a:solidFill>
                <a:latin typeface="+mn-lt"/>
              </a:rPr>
              <a:t>John </a:t>
            </a:r>
            <a:r>
              <a:rPr lang="en-US" sz="2400" dirty="0" err="1">
                <a:solidFill>
                  <a:schemeClr val="accent3">
                    <a:lumMod val="50000"/>
                  </a:schemeClr>
                </a:solidFill>
                <a:latin typeface="+mn-lt"/>
              </a:rPr>
              <a:t>Styliadis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Stylianos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Styliadis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Anastasios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Styliadis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Stylianos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Zografos</a:t>
            </a:r>
            <a:r>
              <a:rPr lang="en-US" sz="2400" dirty="0">
                <a:solidFill>
                  <a:schemeClr val="accent3">
                    <a:lumMod val="50000"/>
                  </a:schemeClr>
                </a:solidFill>
                <a:latin typeface="+mn-lt"/>
              </a:rPr>
              <a:t> and his son </a:t>
            </a:r>
            <a:r>
              <a:rPr lang="en-US" sz="2400" dirty="0" err="1">
                <a:solidFill>
                  <a:schemeClr val="accent3">
                    <a:lumMod val="50000"/>
                  </a:schemeClr>
                </a:solidFill>
                <a:latin typeface="+mn-lt"/>
              </a:rPr>
              <a:t>Stergios</a:t>
            </a:r>
            <a:r>
              <a:rPr lang="en-US" sz="2400" dirty="0">
                <a:solidFill>
                  <a:schemeClr val="accent3">
                    <a:lumMod val="50000"/>
                  </a:schemeClr>
                </a:solidFill>
                <a:latin typeface="+mn-lt"/>
              </a:rPr>
              <a:t>, and </a:t>
            </a:r>
            <a:r>
              <a:rPr lang="en-US" sz="2400" dirty="0" err="1">
                <a:solidFill>
                  <a:schemeClr val="accent3">
                    <a:lumMod val="50000"/>
                  </a:schemeClr>
                </a:solidFill>
                <a:latin typeface="+mn-lt"/>
              </a:rPr>
              <a:t>Pantelis</a:t>
            </a:r>
            <a:r>
              <a:rPr lang="en-US" sz="2400" dirty="0">
                <a:solidFill>
                  <a:schemeClr val="accent3">
                    <a:lumMod val="50000"/>
                  </a:schemeClr>
                </a:solidFill>
                <a:latin typeface="+mn-lt"/>
              </a:rPr>
              <a:t> Thomas. Also, </a:t>
            </a:r>
            <a:r>
              <a:rPr lang="en-US" sz="2400" dirty="0" err="1">
                <a:solidFill>
                  <a:schemeClr val="accent3">
                    <a:lumMod val="50000"/>
                  </a:schemeClr>
                </a:solidFill>
                <a:latin typeface="+mn-lt"/>
              </a:rPr>
              <a:t>Leonidas</a:t>
            </a:r>
            <a:r>
              <a:rPr lang="en-US" sz="2400" dirty="0">
                <a:solidFill>
                  <a:schemeClr val="accent3">
                    <a:lumMod val="50000"/>
                  </a:schemeClr>
                </a:solidFill>
                <a:latin typeface="+mn-lt"/>
              </a:rPr>
              <a:t> </a:t>
            </a:r>
            <a:r>
              <a:rPr lang="en-US" sz="2400" dirty="0" err="1">
                <a:solidFill>
                  <a:schemeClr val="accent3">
                    <a:lumMod val="50000"/>
                  </a:schemeClr>
                </a:solidFill>
                <a:latin typeface="+mn-lt"/>
              </a:rPr>
              <a:t>Zografos</a:t>
            </a:r>
            <a:r>
              <a:rPr lang="en-US" sz="2400" dirty="0">
                <a:solidFill>
                  <a:schemeClr val="accent3">
                    <a:lumMod val="50000"/>
                  </a:schemeClr>
                </a:solidFill>
                <a:latin typeface="+mn-lt"/>
              </a:rPr>
              <a:t> (son of </a:t>
            </a:r>
            <a:r>
              <a:rPr lang="en-US" sz="2400" dirty="0" err="1">
                <a:solidFill>
                  <a:schemeClr val="accent3">
                    <a:lumMod val="50000"/>
                  </a:schemeClr>
                </a:solidFill>
                <a:latin typeface="+mn-lt"/>
              </a:rPr>
              <a:t>Stergios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Markos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Styliadis</a:t>
            </a:r>
            <a:r>
              <a:rPr lang="en-US" sz="2400" dirty="0">
                <a:solidFill>
                  <a:schemeClr val="accent3">
                    <a:lumMod val="50000"/>
                  </a:schemeClr>
                </a:solidFill>
                <a:latin typeface="+mn-lt"/>
              </a:rPr>
              <a:t> (son of </a:t>
            </a:r>
            <a:r>
              <a:rPr lang="en-US" sz="2400" dirty="0" err="1">
                <a:solidFill>
                  <a:schemeClr val="accent3">
                    <a:lumMod val="50000"/>
                  </a:schemeClr>
                </a:solidFill>
                <a:latin typeface="+mn-lt"/>
              </a:rPr>
              <a:t>Anastasios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Constantinos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Tziatzios</a:t>
            </a:r>
            <a:r>
              <a:rPr lang="en-US" sz="2400" dirty="0">
                <a:solidFill>
                  <a:schemeClr val="accent3">
                    <a:lumMod val="50000"/>
                  </a:schemeClr>
                </a:solidFill>
                <a:latin typeface="+mn-lt"/>
              </a:rPr>
              <a:t> and </a:t>
            </a:r>
            <a:r>
              <a:rPr lang="en-US" sz="2400" dirty="0" err="1">
                <a:solidFill>
                  <a:schemeClr val="accent3">
                    <a:lumMod val="50000"/>
                  </a:schemeClr>
                </a:solidFill>
                <a:latin typeface="+mn-lt"/>
              </a:rPr>
              <a:t>Charisios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Charrisis</a:t>
            </a:r>
            <a:r>
              <a:rPr lang="en-US" sz="2400" dirty="0">
                <a:solidFill>
                  <a:schemeClr val="accent3">
                    <a:lumMod val="50000"/>
                  </a:schemeClr>
                </a:solidFill>
                <a:latin typeface="+mn-lt"/>
              </a:rPr>
              <a:t>. </a:t>
            </a:r>
          </a:p>
          <a:p>
            <a:pPr fontAlgn="auto">
              <a:spcBef>
                <a:spcPts val="0"/>
              </a:spcBef>
              <a:spcAft>
                <a:spcPts val="0"/>
              </a:spcAft>
              <a:defRPr/>
            </a:pPr>
            <a:endParaRPr lang="el-GR" dirty="0">
              <a:latin typeface="+mn-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500063" y="5572125"/>
            <a:ext cx="8429625" cy="461963"/>
          </a:xfrm>
          <a:prstGeom prst="rect">
            <a:avLst/>
          </a:prstGeom>
          <a:noFill/>
        </p:spPr>
        <p:txBody>
          <a:bodyPr>
            <a:spAutoFit/>
          </a:bodyPr>
          <a:lstStyle/>
          <a:p>
            <a:pPr fontAlgn="auto">
              <a:spcBef>
                <a:spcPts val="0"/>
              </a:spcBef>
              <a:spcAft>
                <a:spcPts val="0"/>
              </a:spcAft>
              <a:defRPr/>
            </a:pPr>
            <a:r>
              <a:rPr lang="en-US" sz="2400" b="1" i="1" dirty="0">
                <a:solidFill>
                  <a:schemeClr val="accent3">
                    <a:lumMod val="50000"/>
                  </a:schemeClr>
                </a:solidFill>
                <a:latin typeface="Papyrus" pitchFamily="66" charset="0"/>
              </a:rPr>
              <a:t>1940s: Creating the infrastructure of visual movement</a:t>
            </a:r>
            <a:r>
              <a:rPr lang="en-US" sz="2400" b="1" dirty="0">
                <a:solidFill>
                  <a:schemeClr val="accent3">
                    <a:lumMod val="50000"/>
                  </a:schemeClr>
                </a:solidFill>
                <a:latin typeface="Papyrus" pitchFamily="66" charset="0"/>
              </a:rPr>
              <a:t> </a:t>
            </a:r>
            <a:r>
              <a:rPr lang="en-US" sz="2400" b="1" i="1" dirty="0">
                <a:solidFill>
                  <a:schemeClr val="accent3">
                    <a:lumMod val="50000"/>
                  </a:schemeClr>
                </a:solidFill>
                <a:latin typeface="Papyrus" pitchFamily="66" charset="0"/>
              </a:rPr>
              <a:t>in </a:t>
            </a:r>
            <a:r>
              <a:rPr lang="en-US" sz="2400" b="1" i="1" dirty="0" err="1">
                <a:solidFill>
                  <a:schemeClr val="accent3">
                    <a:lumMod val="50000"/>
                  </a:schemeClr>
                </a:solidFill>
                <a:latin typeface="Papyrus" pitchFamily="66" charset="0"/>
              </a:rPr>
              <a:t>Florina</a:t>
            </a:r>
            <a:r>
              <a:rPr lang="en-US" sz="2400" b="1" i="1" dirty="0">
                <a:solidFill>
                  <a:schemeClr val="accent3">
                    <a:lumMod val="50000"/>
                  </a:schemeClr>
                </a:solidFill>
                <a:latin typeface="Papyrus" pitchFamily="66" charset="0"/>
              </a:rPr>
              <a:t> </a:t>
            </a:r>
            <a:endParaRPr lang="el-GR" sz="2400" b="1" i="1" dirty="0">
              <a:solidFill>
                <a:schemeClr val="accent3">
                  <a:lumMod val="50000"/>
                </a:schemeClr>
              </a:solidFill>
              <a:latin typeface="+mn-lt"/>
            </a:endParaRPr>
          </a:p>
        </p:txBody>
      </p:sp>
      <p:sp>
        <p:nvSpPr>
          <p:cNvPr id="4" name="3 - Ορθογώνιο"/>
          <p:cNvSpPr/>
          <p:nvPr/>
        </p:nvSpPr>
        <p:spPr>
          <a:xfrm>
            <a:off x="214313" y="785813"/>
            <a:ext cx="8572500" cy="4062412"/>
          </a:xfrm>
          <a:prstGeom prst="rect">
            <a:avLst/>
          </a:prstGeom>
        </p:spPr>
        <p:txBody>
          <a:bodyPr>
            <a:spAutoFit/>
          </a:bodyPr>
          <a:lstStyle/>
          <a:p>
            <a:pPr indent="358775" algn="just" fontAlgn="auto">
              <a:spcBef>
                <a:spcPts val="0"/>
              </a:spcBef>
              <a:spcAft>
                <a:spcPts val="0"/>
              </a:spcAft>
              <a:defRPr/>
            </a:pPr>
            <a:r>
              <a:rPr lang="en-US" sz="2400" dirty="0">
                <a:solidFill>
                  <a:schemeClr val="accent3">
                    <a:lumMod val="50000"/>
                  </a:schemeClr>
                </a:solidFill>
                <a:latin typeface="+mn-lt"/>
              </a:rPr>
              <a:t>The production of the self-taught artists derives its themes from the neoclassical spirit of the era. The lyricism of the «atmospheric» paintings and the detailed design was led us to conclude that the artists of this period imitated the Italian standards. These artists are: </a:t>
            </a:r>
            <a:r>
              <a:rPr lang="en-US" sz="2400" dirty="0" err="1">
                <a:solidFill>
                  <a:schemeClr val="accent3">
                    <a:lumMod val="50000"/>
                  </a:schemeClr>
                </a:solidFill>
                <a:latin typeface="+mn-lt"/>
              </a:rPr>
              <a:t>Dimitris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Linaras</a:t>
            </a:r>
            <a:r>
              <a:rPr lang="en-US" sz="2400" dirty="0">
                <a:solidFill>
                  <a:schemeClr val="accent3">
                    <a:lumMod val="50000"/>
                  </a:schemeClr>
                </a:solidFill>
                <a:latin typeface="+mn-lt"/>
              </a:rPr>
              <a:t>, </a:t>
            </a:r>
            <a:r>
              <a:rPr lang="en-US" sz="2400" dirty="0" err="1">
                <a:solidFill>
                  <a:schemeClr val="accent3">
                    <a:lumMod val="50000"/>
                  </a:schemeClr>
                </a:solidFill>
                <a:latin typeface="+mn-lt"/>
              </a:rPr>
              <a:t>Dimitris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Boutzios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Ilias</a:t>
            </a:r>
            <a:r>
              <a:rPr lang="en-US" sz="2400" dirty="0">
                <a:solidFill>
                  <a:schemeClr val="accent3">
                    <a:lumMod val="50000"/>
                  </a:schemeClr>
                </a:solidFill>
                <a:latin typeface="+mn-lt"/>
              </a:rPr>
              <a:t> </a:t>
            </a:r>
            <a:r>
              <a:rPr lang="en-US" sz="2400" dirty="0" err="1">
                <a:solidFill>
                  <a:schemeClr val="accent3">
                    <a:lumMod val="50000"/>
                  </a:schemeClr>
                </a:solidFill>
                <a:latin typeface="+mn-lt"/>
              </a:rPr>
              <a:t>Byzantis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Leonidas</a:t>
            </a:r>
            <a:r>
              <a:rPr lang="en-US" sz="2400" dirty="0">
                <a:solidFill>
                  <a:schemeClr val="accent3">
                    <a:lumMod val="50000"/>
                  </a:schemeClr>
                </a:solidFill>
                <a:latin typeface="+mn-lt"/>
              </a:rPr>
              <a:t> </a:t>
            </a:r>
            <a:r>
              <a:rPr lang="en-US" sz="2400" dirty="0" err="1">
                <a:solidFill>
                  <a:schemeClr val="accent3">
                    <a:lumMod val="50000"/>
                  </a:schemeClr>
                </a:solidFill>
                <a:latin typeface="+mn-lt"/>
              </a:rPr>
              <a:t>Pavlidis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Giorgos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Bliankas</a:t>
            </a:r>
            <a:r>
              <a:rPr lang="en-US" sz="2400" dirty="0">
                <a:solidFill>
                  <a:schemeClr val="accent3">
                    <a:lumMod val="50000"/>
                  </a:schemeClr>
                </a:solidFill>
                <a:latin typeface="+mn-lt"/>
              </a:rPr>
              <a:t>, </a:t>
            </a:r>
            <a:r>
              <a:rPr lang="en-US" sz="2400" dirty="0" err="1">
                <a:solidFill>
                  <a:schemeClr val="accent3">
                    <a:lumMod val="50000"/>
                  </a:schemeClr>
                </a:solidFill>
                <a:latin typeface="+mn-lt"/>
              </a:rPr>
              <a:t>Dimitris</a:t>
            </a:r>
            <a:r>
              <a:rPr lang="en-US" sz="2400" dirty="0">
                <a:solidFill>
                  <a:schemeClr val="accent3">
                    <a:lumMod val="50000"/>
                  </a:schemeClr>
                </a:solidFill>
                <a:latin typeface="+mn-lt"/>
              </a:rPr>
              <a:t> </a:t>
            </a:r>
            <a:r>
              <a:rPr lang="en-US" sz="2400" dirty="0" err="1">
                <a:solidFill>
                  <a:schemeClr val="accent3">
                    <a:lumMod val="50000"/>
                  </a:schemeClr>
                </a:solidFill>
                <a:latin typeface="+mn-lt"/>
              </a:rPr>
              <a:t>Krullis</a:t>
            </a:r>
            <a:r>
              <a:rPr lang="en-US" sz="2400" dirty="0">
                <a:solidFill>
                  <a:schemeClr val="accent3">
                    <a:lumMod val="50000"/>
                  </a:schemeClr>
                </a:solidFill>
                <a:latin typeface="+mn-lt"/>
              </a:rPr>
              <a:t> and </a:t>
            </a:r>
            <a:r>
              <a:rPr lang="en-US" sz="2400" dirty="0" err="1">
                <a:solidFill>
                  <a:schemeClr val="accent3">
                    <a:lumMod val="50000"/>
                  </a:schemeClr>
                </a:solidFill>
                <a:latin typeface="+mn-lt"/>
              </a:rPr>
              <a:t>Alekos</a:t>
            </a:r>
            <a:r>
              <a:rPr lang="en-US" sz="2400" dirty="0">
                <a:solidFill>
                  <a:schemeClr val="accent3">
                    <a:lumMod val="50000"/>
                  </a:schemeClr>
                </a:solidFill>
                <a:latin typeface="+mn-lt"/>
              </a:rPr>
              <a:t> </a:t>
            </a:r>
            <a:r>
              <a:rPr lang="en-US" sz="2400" dirty="0" err="1">
                <a:solidFill>
                  <a:schemeClr val="accent3">
                    <a:lumMod val="50000"/>
                  </a:schemeClr>
                </a:solidFill>
                <a:latin typeface="+mn-lt"/>
              </a:rPr>
              <a:t>Sampsonidis</a:t>
            </a:r>
            <a:r>
              <a:rPr lang="en-US" sz="2400" dirty="0">
                <a:solidFill>
                  <a:schemeClr val="accent3">
                    <a:lumMod val="50000"/>
                  </a:schemeClr>
                </a:solidFill>
                <a:latin typeface="+mn-lt"/>
              </a:rPr>
              <a:t>. </a:t>
            </a:r>
          </a:p>
          <a:p>
            <a:pPr indent="358775" algn="just" fontAlgn="auto">
              <a:spcBef>
                <a:spcPts val="0"/>
              </a:spcBef>
              <a:spcAft>
                <a:spcPts val="0"/>
              </a:spcAft>
              <a:defRPr/>
            </a:pPr>
            <a:r>
              <a:rPr lang="en-US" sz="2400" dirty="0">
                <a:solidFill>
                  <a:schemeClr val="accent3">
                    <a:lumMod val="50000"/>
                  </a:schemeClr>
                </a:solidFill>
                <a:latin typeface="+mn-lt"/>
              </a:rPr>
              <a:t>Their subjects and techniques make clear not only the aesthetic spirit of this period but also the cultural background, which they have inherited. Apart from </a:t>
            </a:r>
            <a:r>
              <a:rPr lang="en-US" sz="2400" dirty="0" err="1">
                <a:solidFill>
                  <a:schemeClr val="accent3">
                    <a:lumMod val="50000"/>
                  </a:schemeClr>
                </a:solidFill>
                <a:latin typeface="+mn-lt"/>
              </a:rPr>
              <a:t>Linaras</a:t>
            </a:r>
            <a:r>
              <a:rPr lang="en-US" sz="2400" dirty="0">
                <a:solidFill>
                  <a:schemeClr val="accent3">
                    <a:lumMod val="50000"/>
                  </a:schemeClr>
                </a:solidFill>
                <a:latin typeface="+mn-lt"/>
              </a:rPr>
              <a:t>, who </a:t>
            </a:r>
            <a:r>
              <a:rPr lang="en-US" sz="2400" dirty="0" smtClean="0">
                <a:solidFill>
                  <a:schemeClr val="accent3">
                    <a:lumMod val="50000"/>
                  </a:schemeClr>
                </a:solidFill>
                <a:latin typeface="+mn-lt"/>
              </a:rPr>
              <a:t>painted </a:t>
            </a:r>
            <a:r>
              <a:rPr lang="en-US" sz="2400" dirty="0">
                <a:solidFill>
                  <a:schemeClr val="accent3">
                    <a:lumMod val="50000"/>
                  </a:schemeClr>
                </a:solidFill>
                <a:latin typeface="+mn-lt"/>
              </a:rPr>
              <a:t>aquarelles, all the others </a:t>
            </a:r>
            <a:r>
              <a:rPr lang="en-US" sz="2400" dirty="0" smtClean="0">
                <a:solidFill>
                  <a:schemeClr val="accent3">
                    <a:lumMod val="50000"/>
                  </a:schemeClr>
                </a:solidFill>
                <a:latin typeface="+mn-lt"/>
              </a:rPr>
              <a:t>painted </a:t>
            </a:r>
            <a:r>
              <a:rPr lang="en-US" sz="2400" dirty="0">
                <a:solidFill>
                  <a:schemeClr val="accent3">
                    <a:lumMod val="50000"/>
                  </a:schemeClr>
                </a:solidFill>
                <a:latin typeface="+mn-lt"/>
              </a:rPr>
              <a:t>with oil paintings</a:t>
            </a:r>
          </a:p>
          <a:p>
            <a:pPr fontAlgn="auto">
              <a:spcBef>
                <a:spcPts val="0"/>
              </a:spcBef>
              <a:spcAft>
                <a:spcPts val="0"/>
              </a:spcAft>
              <a:defRPr/>
            </a:pPr>
            <a:endParaRPr lang="el-GR" dirty="0">
              <a:latin typeface="+mn-lt"/>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2214563" y="1000125"/>
            <a:ext cx="3286125" cy="584200"/>
          </a:xfrm>
          <a:prstGeom prst="rect">
            <a:avLst/>
          </a:prstGeom>
          <a:noFill/>
        </p:spPr>
        <p:txBody>
          <a:bodyPr>
            <a:spAutoFit/>
          </a:bodyPr>
          <a:lstStyle/>
          <a:p>
            <a:pPr algn="r" fontAlgn="auto">
              <a:spcBef>
                <a:spcPts val="0"/>
              </a:spcBef>
              <a:spcAft>
                <a:spcPts val="0"/>
              </a:spcAft>
              <a:defRPr/>
            </a:pPr>
            <a:r>
              <a:rPr lang="en-US" sz="3200" b="1" dirty="0" err="1">
                <a:solidFill>
                  <a:schemeClr val="accent3">
                    <a:lumMod val="50000"/>
                  </a:schemeClr>
                </a:solidFill>
                <a:latin typeface="Papyrus" pitchFamily="66" charset="0"/>
              </a:rPr>
              <a:t>Dimitris</a:t>
            </a:r>
            <a:r>
              <a:rPr lang="en-US" sz="3200" b="1" dirty="0">
                <a:solidFill>
                  <a:schemeClr val="accent3">
                    <a:lumMod val="50000"/>
                  </a:schemeClr>
                </a:solidFill>
                <a:latin typeface="Papyrus" pitchFamily="66" charset="0"/>
              </a:rPr>
              <a:t> </a:t>
            </a:r>
            <a:r>
              <a:rPr lang="en-US" sz="3200" b="1" dirty="0" err="1">
                <a:solidFill>
                  <a:schemeClr val="accent3">
                    <a:lumMod val="50000"/>
                  </a:schemeClr>
                </a:solidFill>
                <a:latin typeface="Papyrus" pitchFamily="66" charset="0"/>
              </a:rPr>
              <a:t>Linaras</a:t>
            </a:r>
            <a:endParaRPr lang="el-GR" sz="3200" b="1" dirty="0">
              <a:solidFill>
                <a:schemeClr val="accent3">
                  <a:lumMod val="50000"/>
                </a:schemeClr>
              </a:solidFill>
              <a:latin typeface="Papyrus" pitchFamily="66" charset="0"/>
            </a:endParaRPr>
          </a:p>
        </p:txBody>
      </p:sp>
      <p:sp>
        <p:nvSpPr>
          <p:cNvPr id="4" name="3 - Ορθογώνιο"/>
          <p:cNvSpPr>
            <a:spLocks noChangeArrowheads="1"/>
          </p:cNvSpPr>
          <p:nvPr/>
        </p:nvSpPr>
        <p:spPr bwMode="auto">
          <a:xfrm>
            <a:off x="285750" y="1785938"/>
            <a:ext cx="5357813" cy="2862322"/>
          </a:xfrm>
          <a:prstGeom prst="rect">
            <a:avLst/>
          </a:prstGeom>
          <a:noFill/>
          <a:ln w="9525">
            <a:noFill/>
            <a:miter lim="800000"/>
            <a:headEnd/>
            <a:tailEnd/>
          </a:ln>
        </p:spPr>
        <p:txBody>
          <a:bodyPr>
            <a:spAutoFit/>
          </a:bodyPr>
          <a:lstStyle/>
          <a:p>
            <a:pPr indent="358775" algn="just"/>
            <a:r>
              <a:rPr lang="en-US" sz="2000" dirty="0" err="1">
                <a:solidFill>
                  <a:srgbClr val="901929"/>
                </a:solidFill>
                <a:latin typeface="Corbel" pitchFamily="34" charset="0"/>
              </a:rPr>
              <a:t>Dimitris</a:t>
            </a:r>
            <a:r>
              <a:rPr lang="en-US" sz="2000" dirty="0">
                <a:solidFill>
                  <a:srgbClr val="901929"/>
                </a:solidFill>
                <a:latin typeface="Corbel" pitchFamily="34" charset="0"/>
              </a:rPr>
              <a:t> </a:t>
            </a:r>
            <a:r>
              <a:rPr lang="en-US" sz="2000" dirty="0" err="1">
                <a:solidFill>
                  <a:srgbClr val="901929"/>
                </a:solidFill>
                <a:latin typeface="Corbel" pitchFamily="34" charset="0"/>
              </a:rPr>
              <a:t>Linaras</a:t>
            </a:r>
            <a:r>
              <a:rPr lang="en-US" sz="2000" dirty="0">
                <a:solidFill>
                  <a:srgbClr val="901929"/>
                </a:solidFill>
                <a:latin typeface="Corbel" pitchFamily="34" charset="0"/>
              </a:rPr>
              <a:t> was born in </a:t>
            </a:r>
            <a:r>
              <a:rPr lang="en-US" sz="2000" dirty="0" err="1">
                <a:solidFill>
                  <a:srgbClr val="901929"/>
                </a:solidFill>
                <a:latin typeface="Corbel" pitchFamily="34" charset="0"/>
              </a:rPr>
              <a:t>Monastiri</a:t>
            </a:r>
            <a:r>
              <a:rPr lang="en-US" sz="2000" dirty="0">
                <a:solidFill>
                  <a:srgbClr val="901929"/>
                </a:solidFill>
                <a:latin typeface="Corbel" pitchFamily="34" charset="0"/>
              </a:rPr>
              <a:t> in 1894. There</a:t>
            </a:r>
            <a:r>
              <a:rPr lang="el-GR" sz="2000" dirty="0">
                <a:solidFill>
                  <a:srgbClr val="901929"/>
                </a:solidFill>
                <a:latin typeface="Corbel" pitchFamily="34" charset="0"/>
              </a:rPr>
              <a:t>,</a:t>
            </a:r>
            <a:r>
              <a:rPr lang="en-US" sz="2000" dirty="0">
                <a:solidFill>
                  <a:srgbClr val="901929"/>
                </a:solidFill>
                <a:latin typeface="Corbel" pitchFamily="34" charset="0"/>
              </a:rPr>
              <a:t> he attended the Greek primary school and continued his studies in a</a:t>
            </a:r>
            <a:r>
              <a:rPr lang="el-GR" sz="2000" dirty="0">
                <a:solidFill>
                  <a:srgbClr val="901929"/>
                </a:solidFill>
                <a:latin typeface="Corbel" pitchFamily="34" charset="0"/>
              </a:rPr>
              <a:t> </a:t>
            </a:r>
            <a:r>
              <a:rPr lang="en-US" sz="2000" dirty="0">
                <a:solidFill>
                  <a:srgbClr val="901929"/>
                </a:solidFill>
                <a:latin typeface="Corbel" pitchFamily="34" charset="0"/>
              </a:rPr>
              <a:t>Turkish High school. His family </a:t>
            </a:r>
            <a:r>
              <a:rPr lang="en-US" sz="2000" dirty="0" smtClean="0">
                <a:solidFill>
                  <a:srgbClr val="901929"/>
                </a:solidFill>
                <a:latin typeface="Corbel" pitchFamily="34" charset="0"/>
              </a:rPr>
              <a:t>settled </a:t>
            </a:r>
            <a:r>
              <a:rPr lang="en-US" sz="2000" dirty="0">
                <a:solidFill>
                  <a:srgbClr val="901929"/>
                </a:solidFill>
                <a:latin typeface="Corbel" pitchFamily="34" charset="0"/>
              </a:rPr>
              <a:t>to </a:t>
            </a:r>
            <a:r>
              <a:rPr lang="en-US" sz="2000" dirty="0" err="1">
                <a:solidFill>
                  <a:srgbClr val="901929"/>
                </a:solidFill>
                <a:latin typeface="Corbel" pitchFamily="34" charset="0"/>
              </a:rPr>
              <a:t>Florina</a:t>
            </a:r>
            <a:r>
              <a:rPr lang="en-US" sz="2000" dirty="0">
                <a:solidFill>
                  <a:srgbClr val="901929"/>
                </a:solidFill>
                <a:latin typeface="Corbel" pitchFamily="34" charset="0"/>
              </a:rPr>
              <a:t> in 1914, during the population exchanges. He studied at the School of Fine Arts in Athens. He is the noteworthy artistic case of the prewar period in </a:t>
            </a:r>
            <a:r>
              <a:rPr lang="en-US" sz="2000" dirty="0" err="1">
                <a:solidFill>
                  <a:srgbClr val="901929"/>
                </a:solidFill>
                <a:latin typeface="Corbel" pitchFamily="34" charset="0"/>
              </a:rPr>
              <a:t>Florina</a:t>
            </a:r>
            <a:r>
              <a:rPr lang="en-US" sz="2000" dirty="0">
                <a:solidFill>
                  <a:srgbClr val="901929"/>
                </a:solidFill>
                <a:latin typeface="Corbel" pitchFamily="34" charset="0"/>
              </a:rPr>
              <a:t>. His paintings consist of oil paintings and aquarelles. He also used to replicate portraits and postcards.</a:t>
            </a:r>
            <a:endParaRPr lang="el-GR" sz="2000" dirty="0">
              <a:solidFill>
                <a:srgbClr val="901929"/>
              </a:solidFill>
              <a:latin typeface="Corbel" pitchFamily="34" charset="0"/>
            </a:endParaRPr>
          </a:p>
        </p:txBody>
      </p:sp>
      <p:pic>
        <p:nvPicPr>
          <p:cNvPr id="1026" name="Picture 2" descr="C:\Users\Αλτινης\Desktop\Ζωγράφοι Φλώρινας\Λιναράς\1965-+δ+¦+_+-_Β+-_Γ +Φ-1.jpg"/>
          <p:cNvPicPr>
            <a:picLocks noChangeAspect="1" noChangeArrowheads="1"/>
          </p:cNvPicPr>
          <p:nvPr/>
        </p:nvPicPr>
        <p:blipFill>
          <a:blip r:embed="rId2"/>
          <a:srcRect/>
          <a:stretch>
            <a:fillRect/>
          </a:stretch>
        </p:blipFill>
        <p:spPr bwMode="auto">
          <a:xfrm>
            <a:off x="6001466" y="1071546"/>
            <a:ext cx="2786082" cy="3624029"/>
          </a:xfrm>
          <a:prstGeom prst="rect">
            <a:avLst/>
          </a:prstGeom>
          <a:noFill/>
          <a:ln w="38100" cmpd="thickThin">
            <a:solidFill>
              <a:schemeClr val="accent3">
                <a:lumMod val="50000"/>
              </a:schemeClr>
            </a:solidFill>
            <a:miter lim="800000"/>
            <a:headEnd/>
            <a:tailEnd/>
          </a:ln>
          <a:effectLst/>
          <a:scene3d>
            <a:camera prst="orthographicFront"/>
            <a:lightRig rig="threePt" dir="t"/>
          </a:scene3d>
          <a:sp3d contourW="12700">
            <a:bevelT/>
            <a:contourClr>
              <a:schemeClr val="accent1">
                <a:lumMod val="75000"/>
              </a:schemeClr>
            </a:contourClr>
          </a:sp3d>
        </p:spPr>
      </p:pic>
      <p:pic>
        <p:nvPicPr>
          <p:cNvPr id="1031" name="Picture 7"/>
          <p:cNvPicPr>
            <a:picLocks noChangeAspect="1" noChangeArrowheads="1"/>
          </p:cNvPicPr>
          <p:nvPr/>
        </p:nvPicPr>
        <p:blipFill>
          <a:blip r:embed="rId3"/>
          <a:srcRect/>
          <a:stretch>
            <a:fillRect/>
          </a:stretch>
        </p:blipFill>
        <p:spPr bwMode="auto">
          <a:xfrm>
            <a:off x="3857620" y="5408466"/>
            <a:ext cx="1785950" cy="130668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2" name="Picture 8"/>
          <p:cNvPicPr>
            <a:picLocks noChangeAspect="1" noChangeArrowheads="1"/>
          </p:cNvPicPr>
          <p:nvPr/>
        </p:nvPicPr>
        <p:blipFill>
          <a:blip r:embed="rId4"/>
          <a:srcRect/>
          <a:stretch>
            <a:fillRect/>
          </a:stretch>
        </p:blipFill>
        <p:spPr bwMode="auto">
          <a:xfrm>
            <a:off x="1928794" y="5357826"/>
            <a:ext cx="1786656" cy="132397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3" name="Picture 9"/>
          <p:cNvPicPr>
            <a:picLocks noChangeAspect="1" noChangeArrowheads="1"/>
          </p:cNvPicPr>
          <p:nvPr/>
        </p:nvPicPr>
        <p:blipFill>
          <a:blip r:embed="rId5" cstate="print"/>
          <a:srcRect/>
          <a:stretch>
            <a:fillRect/>
          </a:stretch>
        </p:blipFill>
        <p:spPr bwMode="auto">
          <a:xfrm>
            <a:off x="6000760" y="5214950"/>
            <a:ext cx="1143008" cy="150672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4" name="Picture 10"/>
          <p:cNvPicPr>
            <a:picLocks noChangeAspect="1" noChangeArrowheads="1"/>
          </p:cNvPicPr>
          <p:nvPr/>
        </p:nvPicPr>
        <p:blipFill>
          <a:blip r:embed="rId6"/>
          <a:srcRect/>
          <a:stretch>
            <a:fillRect/>
          </a:stretch>
        </p:blipFill>
        <p:spPr bwMode="auto">
          <a:xfrm>
            <a:off x="7429520" y="5214950"/>
            <a:ext cx="1214446" cy="152552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5" name="Picture 11"/>
          <p:cNvPicPr>
            <a:picLocks noChangeAspect="1" noChangeArrowheads="1"/>
          </p:cNvPicPr>
          <p:nvPr/>
        </p:nvPicPr>
        <p:blipFill>
          <a:blip r:embed="rId7" cstate="print"/>
          <a:srcRect/>
          <a:stretch>
            <a:fillRect/>
          </a:stretch>
        </p:blipFill>
        <p:spPr bwMode="auto">
          <a:xfrm>
            <a:off x="429302" y="5286388"/>
            <a:ext cx="1222497" cy="143827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childTnLst>
                                </p:cTn>
                              </p:par>
                              <p:par>
                                <p:cTn id="14" presetID="10" presetClass="entr" presetSubtype="0" fill="hold" nodeType="withEffect">
                                  <p:stCondLst>
                                    <p:cond delay="0"/>
                                  </p:stCondLst>
                                  <p:childTnLst>
                                    <p:set>
                                      <p:cBhvr>
                                        <p:cTn id="15" dur="1" fill="hold">
                                          <p:stCondLst>
                                            <p:cond delay="0"/>
                                          </p:stCondLst>
                                        </p:cTn>
                                        <p:tgtEl>
                                          <p:spTgt spid="1035"/>
                                        </p:tgtEl>
                                        <p:attrNameLst>
                                          <p:attrName>style.visibility</p:attrName>
                                        </p:attrNameLst>
                                      </p:cBhvr>
                                      <p:to>
                                        <p:strVal val="visible"/>
                                      </p:to>
                                    </p:set>
                                    <p:animEffect transition="in" filter="fade">
                                      <p:cBhvr>
                                        <p:cTn id="16" dur="2000"/>
                                        <p:tgtEl>
                                          <p:spTgt spid="1035"/>
                                        </p:tgtEl>
                                      </p:cBhvr>
                                    </p:animEffect>
                                  </p:childTnLst>
                                </p:cTn>
                              </p:par>
                              <p:par>
                                <p:cTn id="17" presetID="10" presetClass="entr" presetSubtype="0" fill="hold" nodeType="withEffect">
                                  <p:stCondLst>
                                    <p:cond delay="0"/>
                                  </p:stCondLst>
                                  <p:childTnLst>
                                    <p:set>
                                      <p:cBhvr>
                                        <p:cTn id="18" dur="1" fill="hold">
                                          <p:stCondLst>
                                            <p:cond delay="0"/>
                                          </p:stCondLst>
                                        </p:cTn>
                                        <p:tgtEl>
                                          <p:spTgt spid="1032"/>
                                        </p:tgtEl>
                                        <p:attrNameLst>
                                          <p:attrName>style.visibility</p:attrName>
                                        </p:attrNameLst>
                                      </p:cBhvr>
                                      <p:to>
                                        <p:strVal val="visible"/>
                                      </p:to>
                                    </p:set>
                                    <p:animEffect transition="in" filter="fade">
                                      <p:cBhvr>
                                        <p:cTn id="19" dur="2000"/>
                                        <p:tgtEl>
                                          <p:spTgt spid="1032"/>
                                        </p:tgtEl>
                                      </p:cBhvr>
                                    </p:animEffect>
                                  </p:childTnLst>
                                </p:cTn>
                              </p:par>
                              <p:par>
                                <p:cTn id="20" presetID="10" presetClass="entr" presetSubtype="0" fill="hold" nodeType="withEffect">
                                  <p:stCondLst>
                                    <p:cond delay="0"/>
                                  </p:stCondLst>
                                  <p:childTnLst>
                                    <p:set>
                                      <p:cBhvr>
                                        <p:cTn id="21" dur="1" fill="hold">
                                          <p:stCondLst>
                                            <p:cond delay="0"/>
                                          </p:stCondLst>
                                        </p:cTn>
                                        <p:tgtEl>
                                          <p:spTgt spid="1031"/>
                                        </p:tgtEl>
                                        <p:attrNameLst>
                                          <p:attrName>style.visibility</p:attrName>
                                        </p:attrNameLst>
                                      </p:cBhvr>
                                      <p:to>
                                        <p:strVal val="visible"/>
                                      </p:to>
                                    </p:set>
                                    <p:animEffect transition="in" filter="fade">
                                      <p:cBhvr>
                                        <p:cTn id="22" dur="2000"/>
                                        <p:tgtEl>
                                          <p:spTgt spid="1031"/>
                                        </p:tgtEl>
                                      </p:cBhvr>
                                    </p:animEffect>
                                  </p:childTnLst>
                                </p:cTn>
                              </p:par>
                              <p:par>
                                <p:cTn id="23" presetID="10" presetClass="entr" presetSubtype="0" fill="hold" nodeType="withEffect">
                                  <p:stCondLst>
                                    <p:cond delay="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2000"/>
                                        <p:tgtEl>
                                          <p:spTgt spid="1033"/>
                                        </p:tgtEl>
                                      </p:cBhvr>
                                    </p:animEffect>
                                  </p:childTnLst>
                                </p:cTn>
                              </p:par>
                              <p:par>
                                <p:cTn id="26" presetID="10" presetClass="entr" presetSubtype="0" fill="hold" nodeType="with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fade">
                                      <p:cBhvr>
                                        <p:cTn id="28" dur="2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TextBox"/>
          <p:cNvSpPr txBox="1"/>
          <p:nvPr/>
        </p:nvSpPr>
        <p:spPr>
          <a:xfrm>
            <a:off x="1571625" y="857250"/>
            <a:ext cx="4143375" cy="584200"/>
          </a:xfrm>
          <a:prstGeom prst="rect">
            <a:avLst/>
          </a:prstGeom>
          <a:noFill/>
        </p:spPr>
        <p:txBody>
          <a:bodyPr>
            <a:spAutoFit/>
          </a:bodyPr>
          <a:lstStyle/>
          <a:p>
            <a:pPr algn="r" fontAlgn="auto">
              <a:spcBef>
                <a:spcPts val="0"/>
              </a:spcBef>
              <a:spcAft>
                <a:spcPts val="0"/>
              </a:spcAft>
              <a:defRPr/>
            </a:pPr>
            <a:r>
              <a:rPr lang="en-US" sz="3200" b="1" dirty="0" err="1">
                <a:solidFill>
                  <a:schemeClr val="accent3">
                    <a:lumMod val="50000"/>
                  </a:schemeClr>
                </a:solidFill>
                <a:latin typeface="Papyrus" pitchFamily="66" charset="0"/>
              </a:rPr>
              <a:t>Ilias</a:t>
            </a:r>
            <a:r>
              <a:rPr lang="en-US" sz="3200" b="1" dirty="0">
                <a:solidFill>
                  <a:schemeClr val="accent3">
                    <a:lumMod val="50000"/>
                  </a:schemeClr>
                </a:solidFill>
                <a:latin typeface="Papyrus" pitchFamily="66" charset="0"/>
              </a:rPr>
              <a:t> </a:t>
            </a:r>
            <a:r>
              <a:rPr lang="en-US" sz="3200" b="1" dirty="0" err="1">
                <a:solidFill>
                  <a:schemeClr val="accent3">
                    <a:lumMod val="50000"/>
                  </a:schemeClr>
                </a:solidFill>
                <a:latin typeface="Papyrus" pitchFamily="66" charset="0"/>
              </a:rPr>
              <a:t>Vyzantis</a:t>
            </a:r>
            <a:endParaRPr lang="el-GR" sz="3200" b="1" dirty="0" err="1">
              <a:solidFill>
                <a:schemeClr val="accent3">
                  <a:lumMod val="50000"/>
                </a:schemeClr>
              </a:solidFill>
              <a:latin typeface="Papyrus" pitchFamily="66" charset="0"/>
            </a:endParaRPr>
          </a:p>
        </p:txBody>
      </p:sp>
      <p:sp>
        <p:nvSpPr>
          <p:cNvPr id="4" name="3 - Ορθογώνιο"/>
          <p:cNvSpPr/>
          <p:nvPr/>
        </p:nvSpPr>
        <p:spPr>
          <a:xfrm>
            <a:off x="285750" y="1643063"/>
            <a:ext cx="5429250" cy="2462213"/>
          </a:xfrm>
          <a:prstGeom prst="rect">
            <a:avLst/>
          </a:prstGeom>
        </p:spPr>
        <p:txBody>
          <a:bodyPr>
            <a:spAutoFit/>
          </a:bodyPr>
          <a:lstStyle/>
          <a:p>
            <a:pPr indent="358775" algn="just" fontAlgn="auto">
              <a:spcBef>
                <a:spcPts val="0"/>
              </a:spcBef>
              <a:spcAft>
                <a:spcPts val="0"/>
              </a:spcAft>
              <a:defRPr/>
            </a:pPr>
            <a:r>
              <a:rPr lang="en-US" sz="2200" dirty="0" err="1">
                <a:solidFill>
                  <a:schemeClr val="accent3">
                    <a:lumMod val="50000"/>
                  </a:schemeClr>
                </a:solidFill>
                <a:latin typeface="+mn-lt"/>
              </a:rPr>
              <a:t>Ilias</a:t>
            </a:r>
            <a:r>
              <a:rPr lang="en-US" sz="2200" dirty="0">
                <a:solidFill>
                  <a:schemeClr val="accent3">
                    <a:lumMod val="50000"/>
                  </a:schemeClr>
                </a:solidFill>
                <a:latin typeface="+mn-lt"/>
              </a:rPr>
              <a:t> </a:t>
            </a:r>
            <a:r>
              <a:rPr lang="en-US" sz="2200" dirty="0" err="1">
                <a:solidFill>
                  <a:schemeClr val="accent3">
                    <a:lumMod val="50000"/>
                  </a:schemeClr>
                </a:solidFill>
                <a:latin typeface="+mn-lt"/>
              </a:rPr>
              <a:t>Byzantis</a:t>
            </a:r>
            <a:r>
              <a:rPr lang="en-US" sz="2200" dirty="0">
                <a:solidFill>
                  <a:schemeClr val="accent3">
                    <a:lumMod val="50000"/>
                  </a:schemeClr>
                </a:solidFill>
                <a:latin typeface="+mn-lt"/>
              </a:rPr>
              <a:t> was born in Istanbul in 1910. In 1922 his family was settled in </a:t>
            </a:r>
            <a:r>
              <a:rPr lang="en-US" sz="2200" dirty="0" err="1">
                <a:solidFill>
                  <a:schemeClr val="accent3">
                    <a:lumMod val="50000"/>
                  </a:schemeClr>
                </a:solidFill>
                <a:latin typeface="+mn-lt"/>
              </a:rPr>
              <a:t>Florina</a:t>
            </a:r>
            <a:r>
              <a:rPr lang="en-US" sz="2200" dirty="0">
                <a:solidFill>
                  <a:schemeClr val="accent3">
                    <a:lumMod val="50000"/>
                  </a:schemeClr>
                </a:solidFill>
                <a:latin typeface="+mn-lt"/>
              </a:rPr>
              <a:t>. His work consists of two parts: the sign-making and the painting. He made </a:t>
            </a:r>
            <a:r>
              <a:rPr lang="en-US" sz="2200" dirty="0" smtClean="0">
                <a:solidFill>
                  <a:schemeClr val="accent3">
                    <a:lumMod val="50000"/>
                  </a:schemeClr>
                </a:solidFill>
                <a:latin typeface="+mn-lt"/>
              </a:rPr>
              <a:t>hundreds </a:t>
            </a:r>
            <a:r>
              <a:rPr lang="en-US" sz="2200" dirty="0">
                <a:solidFill>
                  <a:schemeClr val="accent3">
                    <a:lumMod val="50000"/>
                  </a:schemeClr>
                </a:solidFill>
                <a:latin typeface="+mn-lt"/>
              </a:rPr>
              <a:t>of signs in the city of </a:t>
            </a:r>
            <a:r>
              <a:rPr lang="en-US" sz="2200" dirty="0" err="1" smtClean="0">
                <a:solidFill>
                  <a:schemeClr val="accent3">
                    <a:lumMod val="50000"/>
                  </a:schemeClr>
                </a:solidFill>
                <a:latin typeface="+mn-lt"/>
              </a:rPr>
              <a:t>Florina</a:t>
            </a:r>
            <a:r>
              <a:rPr lang="en-US" sz="2200" dirty="0" smtClean="0">
                <a:solidFill>
                  <a:schemeClr val="accent3">
                    <a:lumMod val="50000"/>
                  </a:schemeClr>
                </a:solidFill>
                <a:latin typeface="+mn-lt"/>
              </a:rPr>
              <a:t> with a characteristic style of </a:t>
            </a:r>
            <a:r>
              <a:rPr lang="en-US" sz="2200" dirty="0">
                <a:solidFill>
                  <a:schemeClr val="accent3">
                    <a:lumMod val="50000"/>
                  </a:schemeClr>
                </a:solidFill>
                <a:latin typeface="+mn-lt"/>
              </a:rPr>
              <a:t>writing. </a:t>
            </a:r>
            <a:r>
              <a:rPr lang="en-US" sz="2200" dirty="0" err="1">
                <a:solidFill>
                  <a:schemeClr val="accent3">
                    <a:lumMod val="50000"/>
                  </a:schemeClr>
                </a:solidFill>
                <a:latin typeface="+mn-lt"/>
              </a:rPr>
              <a:t>Byzantis</a:t>
            </a:r>
            <a:r>
              <a:rPr lang="en-US" sz="2200" dirty="0">
                <a:solidFill>
                  <a:schemeClr val="accent3">
                    <a:lumMod val="50000"/>
                  </a:schemeClr>
                </a:solidFill>
                <a:latin typeface="+mn-lt"/>
              </a:rPr>
              <a:t>’ painting consists of frescos with religion theme.</a:t>
            </a:r>
            <a:endParaRPr lang="el-GR" sz="2200" dirty="0">
              <a:solidFill>
                <a:schemeClr val="accent3">
                  <a:lumMod val="50000"/>
                </a:schemeClr>
              </a:solidFill>
              <a:latin typeface="+mn-lt"/>
            </a:endParaRPr>
          </a:p>
        </p:txBody>
      </p:sp>
      <p:pic>
        <p:nvPicPr>
          <p:cNvPr id="2050" name="Picture 2" descr="C:\Users\Αλτινης\Desktop\+Σ+_+-+¦+¬+¦+__Ο_Δ+_+¦_Γ-+Τ_Ζ+_+υ+__Ε+__Γ-3.tif"/>
          <p:cNvPicPr>
            <a:picLocks noChangeAspect="1" noChangeArrowheads="1"/>
          </p:cNvPicPr>
          <p:nvPr/>
        </p:nvPicPr>
        <p:blipFill>
          <a:blip r:embed="rId2" cstate="print"/>
          <a:srcRect/>
          <a:stretch>
            <a:fillRect/>
          </a:stretch>
        </p:blipFill>
        <p:spPr bwMode="auto">
          <a:xfrm>
            <a:off x="357158" y="5214950"/>
            <a:ext cx="997743" cy="150017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 name="Picture 2"/>
          <p:cNvPicPr>
            <a:picLocks noChangeAspect="1" noChangeArrowheads="1"/>
          </p:cNvPicPr>
          <p:nvPr/>
        </p:nvPicPr>
        <p:blipFill>
          <a:blip r:embed="rId3"/>
          <a:srcRect/>
          <a:stretch>
            <a:fillRect/>
          </a:stretch>
        </p:blipFill>
        <p:spPr bwMode="auto">
          <a:xfrm>
            <a:off x="4357686" y="5500702"/>
            <a:ext cx="2082800" cy="115570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2" name="Picture 4"/>
          <p:cNvPicPr>
            <a:picLocks noChangeAspect="1" noChangeArrowheads="1"/>
          </p:cNvPicPr>
          <p:nvPr/>
        </p:nvPicPr>
        <p:blipFill>
          <a:blip r:embed="rId4"/>
          <a:srcRect/>
          <a:stretch>
            <a:fillRect/>
          </a:stretch>
        </p:blipFill>
        <p:spPr bwMode="auto">
          <a:xfrm>
            <a:off x="6715140" y="5857892"/>
            <a:ext cx="1714512" cy="76515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5" name="Picture 4"/>
          <p:cNvPicPr>
            <a:picLocks noChangeAspect="1" noChangeArrowheads="1"/>
          </p:cNvPicPr>
          <p:nvPr/>
        </p:nvPicPr>
        <p:blipFill>
          <a:blip r:embed="rId5"/>
          <a:srcRect/>
          <a:stretch>
            <a:fillRect/>
          </a:stretch>
        </p:blipFill>
        <p:spPr bwMode="auto">
          <a:xfrm>
            <a:off x="1785919" y="5273804"/>
            <a:ext cx="2214577" cy="144702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6" name="Picture 2" descr="http://users.otenet.gr/%7Efoniflo/vizantis.jpg"/>
          <p:cNvPicPr>
            <a:picLocks noChangeAspect="1" noChangeArrowheads="1"/>
          </p:cNvPicPr>
          <p:nvPr/>
        </p:nvPicPr>
        <p:blipFill>
          <a:blip r:embed="rId6"/>
          <a:srcRect/>
          <a:stretch>
            <a:fillRect/>
          </a:stretch>
        </p:blipFill>
        <p:spPr bwMode="auto">
          <a:xfrm>
            <a:off x="6143636" y="1071546"/>
            <a:ext cx="2619388" cy="3143272"/>
          </a:xfrm>
          <a:prstGeom prst="rect">
            <a:avLst/>
          </a:prstGeom>
          <a:noFill/>
          <a:ln w="38100" cmpd="thickThin">
            <a:solidFill>
              <a:schemeClr val="accent3">
                <a:lumMod val="50000"/>
              </a:schemeClr>
            </a:solidFill>
            <a:miter lim="800000"/>
            <a:headEnd/>
            <a:tailEnd/>
          </a:ln>
          <a:effectLst/>
          <a:scene3d>
            <a:camera prst="orthographicFront"/>
            <a:lightRig rig="threePt" dir="t"/>
          </a:scene3d>
          <a:sp3d contourW="12700">
            <a:bevelT/>
            <a:contourClr>
              <a:schemeClr val="accent1">
                <a:lumMod val="75000"/>
              </a:schemeClr>
            </a:contourClr>
          </a:sp3d>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0"/>
                                        <p:tgtEl>
                                          <p:spTgt spid="205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2000"/>
                                        <p:tgtEl>
                                          <p:spTgt spid="205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 Ορθογώνιο"/>
          <p:cNvSpPr/>
          <p:nvPr/>
        </p:nvSpPr>
        <p:spPr>
          <a:xfrm>
            <a:off x="0" y="0"/>
            <a:ext cx="9144000" cy="2214563"/>
          </a:xfrm>
          <a:prstGeom prst="rect">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sz="1400" b="1">
              <a:solidFill>
                <a:schemeClr val="tx2">
                  <a:lumMod val="25000"/>
                </a:schemeClr>
              </a:solidFill>
            </a:endParaRPr>
          </a:p>
        </p:txBody>
      </p:sp>
      <p:sp>
        <p:nvSpPr>
          <p:cNvPr id="15" name="14 - Ορθογώνιο"/>
          <p:cNvSpPr/>
          <p:nvPr/>
        </p:nvSpPr>
        <p:spPr>
          <a:xfrm>
            <a:off x="0" y="2928938"/>
            <a:ext cx="9144000" cy="3929062"/>
          </a:xfrm>
          <a:prstGeom prst="rect">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dirty="0"/>
          </a:p>
        </p:txBody>
      </p:sp>
      <p:pic>
        <p:nvPicPr>
          <p:cNvPr id="1029" name="Picture 5" descr="C:\Users\Αλτινης\Desktop\Ζωγράφοι Φλώρινας\Καλαμάρας Δημήτρης\ΚΑΛΑΜΑΡΑΣ.jpg"/>
          <p:cNvPicPr>
            <a:picLocks noChangeAspect="1" noChangeArrowheads="1"/>
          </p:cNvPicPr>
          <p:nvPr/>
        </p:nvPicPr>
        <p:blipFill>
          <a:blip r:embed="rId2"/>
          <a:srcRect/>
          <a:stretch>
            <a:fillRect/>
          </a:stretch>
        </p:blipFill>
        <p:spPr bwMode="auto">
          <a:xfrm>
            <a:off x="3286116" y="842944"/>
            <a:ext cx="1071570" cy="130017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0" name="Picture 6" descr="C:\Users\Αλτινης\Desktop\Ζωγράφοι Φλώρινας\Καλαμάρας Δημήτρης\Θνήσκων πολεμιστής, Καλαμάρας.jpg"/>
          <p:cNvPicPr>
            <a:picLocks noChangeAspect="1" noChangeArrowheads="1"/>
          </p:cNvPicPr>
          <p:nvPr/>
        </p:nvPicPr>
        <p:blipFill>
          <a:blip r:embed="rId3" cstate="print"/>
          <a:srcRect/>
          <a:stretch>
            <a:fillRect/>
          </a:stretch>
        </p:blipFill>
        <p:spPr bwMode="auto">
          <a:xfrm>
            <a:off x="3143240" y="3500439"/>
            <a:ext cx="1428760" cy="107156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2" name="31 - Διάγραμμα ροής: Εναλλακτική διεργασία"/>
          <p:cNvSpPr/>
          <p:nvPr/>
        </p:nvSpPr>
        <p:spPr>
          <a:xfrm>
            <a:off x="3286125" y="2357438"/>
            <a:ext cx="1071563"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1924-1997</a:t>
            </a:r>
            <a:endParaRPr lang="el-GR" sz="1400" b="1" dirty="0">
              <a:solidFill>
                <a:schemeClr val="tx2">
                  <a:lumMod val="50000"/>
                </a:schemeClr>
              </a:solidFill>
            </a:endParaRPr>
          </a:p>
        </p:txBody>
      </p:sp>
      <p:pic>
        <p:nvPicPr>
          <p:cNvPr id="1031" name="Picture 7"/>
          <p:cNvPicPr>
            <a:picLocks noChangeAspect="1" noChangeArrowheads="1"/>
          </p:cNvPicPr>
          <p:nvPr/>
        </p:nvPicPr>
        <p:blipFill>
          <a:blip r:embed="rId4"/>
          <a:srcRect/>
          <a:stretch>
            <a:fillRect/>
          </a:stretch>
        </p:blipFill>
        <p:spPr bwMode="auto">
          <a:xfrm>
            <a:off x="4929190" y="4857760"/>
            <a:ext cx="1143008" cy="152339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26" name="25 - Διάγραμμα ροής: Εναλλακτική διεργασία"/>
          <p:cNvSpPr/>
          <p:nvPr/>
        </p:nvSpPr>
        <p:spPr>
          <a:xfrm>
            <a:off x="1714500" y="2357438"/>
            <a:ext cx="1071563"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1923-1997</a:t>
            </a:r>
            <a:endParaRPr lang="el-GR" sz="1400" b="1" dirty="0">
              <a:solidFill>
                <a:schemeClr val="tx2">
                  <a:lumMod val="50000"/>
                </a:schemeClr>
              </a:solidFill>
            </a:endParaRPr>
          </a:p>
        </p:txBody>
      </p:sp>
      <p:pic>
        <p:nvPicPr>
          <p:cNvPr id="6146" name="Picture 2" descr="http://georgekoras.com/images/family-color-u1617.png"/>
          <p:cNvPicPr>
            <a:picLocks noChangeAspect="1" noChangeArrowheads="1"/>
          </p:cNvPicPr>
          <p:nvPr/>
        </p:nvPicPr>
        <p:blipFill>
          <a:blip r:embed="rId5" cstate="print"/>
          <a:srcRect/>
          <a:stretch>
            <a:fillRect/>
          </a:stretch>
        </p:blipFill>
        <p:spPr bwMode="auto">
          <a:xfrm>
            <a:off x="4929190" y="785182"/>
            <a:ext cx="1071570" cy="135793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8" name="Picture 4"/>
          <p:cNvPicPr>
            <a:picLocks noChangeAspect="1" noChangeArrowheads="1"/>
          </p:cNvPicPr>
          <p:nvPr/>
        </p:nvPicPr>
        <p:blipFill>
          <a:blip r:embed="rId6" cstate="print"/>
          <a:srcRect/>
          <a:stretch>
            <a:fillRect/>
          </a:stretch>
        </p:blipFill>
        <p:spPr bwMode="auto">
          <a:xfrm>
            <a:off x="1571604" y="5286388"/>
            <a:ext cx="1330571" cy="100013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 name="Picture 2" descr="C:\Users\Αλτινης\Desktop\Ζωγράφοι Φλώρινας\Στερίκας Κούλης\P1370725.JPG"/>
          <p:cNvPicPr>
            <a:picLocks noChangeAspect="1" noChangeArrowheads="1"/>
          </p:cNvPicPr>
          <p:nvPr/>
        </p:nvPicPr>
        <p:blipFill>
          <a:blip r:embed="rId7"/>
          <a:srcRect/>
          <a:stretch>
            <a:fillRect/>
          </a:stretch>
        </p:blipFill>
        <p:spPr bwMode="auto">
          <a:xfrm>
            <a:off x="285720" y="857232"/>
            <a:ext cx="928694" cy="123825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1" name="Picture 3" descr="C:\Users\Αλτινης\Desktop\Ζωγράφοι Φλώρινας\Στερίκας Κούλης\690_koyli-1.jpg"/>
          <p:cNvPicPr>
            <a:picLocks noChangeAspect="1" noChangeArrowheads="1"/>
          </p:cNvPicPr>
          <p:nvPr/>
        </p:nvPicPr>
        <p:blipFill>
          <a:blip r:embed="rId8"/>
          <a:srcRect/>
          <a:stretch>
            <a:fillRect/>
          </a:stretch>
        </p:blipFill>
        <p:spPr bwMode="auto">
          <a:xfrm>
            <a:off x="142844" y="3357562"/>
            <a:ext cx="1214446" cy="121444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7" name="36 - Επεξήγηση με παραλληλόγραμμο"/>
          <p:cNvSpPr/>
          <p:nvPr/>
        </p:nvSpPr>
        <p:spPr>
          <a:xfrm>
            <a:off x="214313" y="71438"/>
            <a:ext cx="1071562"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Sterikas</a:t>
            </a:r>
            <a:r>
              <a:rPr lang="en-US" sz="1400" b="1" dirty="0">
                <a:solidFill>
                  <a:schemeClr val="tx2">
                    <a:lumMod val="50000"/>
                  </a:schemeClr>
                </a:solidFill>
              </a:rPr>
              <a:t> </a:t>
            </a:r>
            <a:r>
              <a:rPr lang="en-US" sz="1400" b="1" dirty="0" err="1">
                <a:solidFill>
                  <a:schemeClr val="tx2">
                    <a:lumMod val="50000"/>
                  </a:schemeClr>
                </a:solidFill>
              </a:rPr>
              <a:t>Koulis</a:t>
            </a:r>
            <a:endParaRPr lang="en-US" sz="1400" b="1" dirty="0">
              <a:solidFill>
                <a:schemeClr val="tx2">
                  <a:lumMod val="50000"/>
                </a:schemeClr>
              </a:solidFill>
            </a:endParaRPr>
          </a:p>
        </p:txBody>
      </p:sp>
      <p:pic>
        <p:nvPicPr>
          <p:cNvPr id="3" name="Picture 5"/>
          <p:cNvPicPr>
            <a:picLocks noChangeAspect="1" noChangeArrowheads="1"/>
          </p:cNvPicPr>
          <p:nvPr/>
        </p:nvPicPr>
        <p:blipFill>
          <a:blip r:embed="rId9"/>
          <a:srcRect/>
          <a:stretch>
            <a:fillRect/>
          </a:stretch>
        </p:blipFill>
        <p:spPr bwMode="auto">
          <a:xfrm>
            <a:off x="6429388" y="1071546"/>
            <a:ext cx="1055439" cy="100013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6150" name="Picture 6" descr="C:\Users\Αλτινης\Desktop\Ζωγράφοι Φλώρινας\Κοντογιάννης Κώστας\«Κοριτσάκι» ακρυλικά σε καμβά, 45Χ65 εκ. 1980.jpg"/>
          <p:cNvPicPr>
            <a:picLocks noChangeAspect="1" noChangeArrowheads="1"/>
          </p:cNvPicPr>
          <p:nvPr/>
        </p:nvPicPr>
        <p:blipFill>
          <a:blip r:embed="rId10" cstate="print"/>
          <a:srcRect/>
          <a:stretch>
            <a:fillRect/>
          </a:stretch>
        </p:blipFill>
        <p:spPr bwMode="auto">
          <a:xfrm>
            <a:off x="6429388" y="4857760"/>
            <a:ext cx="1005597" cy="150019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5" name="44 - Διάγραμμα ροής: Εναλλακτική διεργασία"/>
          <p:cNvSpPr/>
          <p:nvPr/>
        </p:nvSpPr>
        <p:spPr>
          <a:xfrm>
            <a:off x="4929188" y="2357438"/>
            <a:ext cx="1071562"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1925 -</a:t>
            </a:r>
            <a:endParaRPr lang="el-GR" sz="1400" b="1" dirty="0">
              <a:solidFill>
                <a:schemeClr val="tx2">
                  <a:lumMod val="50000"/>
                </a:schemeClr>
              </a:solidFill>
            </a:endParaRPr>
          </a:p>
        </p:txBody>
      </p:sp>
      <p:sp>
        <p:nvSpPr>
          <p:cNvPr id="46" name="45 - Διάγραμμα ροής: Εναλλακτική διεργασία"/>
          <p:cNvSpPr/>
          <p:nvPr/>
        </p:nvSpPr>
        <p:spPr>
          <a:xfrm>
            <a:off x="6429375" y="2357438"/>
            <a:ext cx="1071563"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1926-2000</a:t>
            </a:r>
            <a:endParaRPr lang="el-GR" sz="1400" b="1" dirty="0">
              <a:solidFill>
                <a:schemeClr val="tx2">
                  <a:lumMod val="50000"/>
                </a:schemeClr>
              </a:solidFill>
            </a:endParaRPr>
          </a:p>
        </p:txBody>
      </p:sp>
      <p:sp>
        <p:nvSpPr>
          <p:cNvPr id="47" name="46 - Διάγραμμα ροής: Εναλλακτική διεργασία"/>
          <p:cNvSpPr/>
          <p:nvPr/>
        </p:nvSpPr>
        <p:spPr>
          <a:xfrm>
            <a:off x="7858125" y="2357438"/>
            <a:ext cx="1071563"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1928 -</a:t>
            </a:r>
            <a:endParaRPr lang="el-GR" sz="1400" b="1" dirty="0">
              <a:solidFill>
                <a:schemeClr val="tx2">
                  <a:lumMod val="50000"/>
                </a:schemeClr>
              </a:solidFill>
            </a:endParaRPr>
          </a:p>
        </p:txBody>
      </p:sp>
      <p:pic>
        <p:nvPicPr>
          <p:cNvPr id="6152" name="Picture 8" descr="http://i1.ytimg.com/vi/Yp7RwTjAgBc/hqdefault.jpg"/>
          <p:cNvPicPr>
            <a:picLocks noChangeAspect="1" noChangeArrowheads="1"/>
          </p:cNvPicPr>
          <p:nvPr/>
        </p:nvPicPr>
        <p:blipFill>
          <a:blip r:embed="rId11"/>
          <a:srcRect/>
          <a:stretch>
            <a:fillRect/>
          </a:stretch>
        </p:blipFill>
        <p:spPr bwMode="auto">
          <a:xfrm>
            <a:off x="7858148" y="1285860"/>
            <a:ext cx="1047756" cy="78581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6153" name="Picture 9"/>
          <p:cNvPicPr>
            <a:picLocks noChangeAspect="1" noChangeArrowheads="1"/>
          </p:cNvPicPr>
          <p:nvPr/>
        </p:nvPicPr>
        <p:blipFill>
          <a:blip r:embed="rId12"/>
          <a:srcRect/>
          <a:stretch>
            <a:fillRect/>
          </a:stretch>
        </p:blipFill>
        <p:spPr bwMode="auto">
          <a:xfrm>
            <a:off x="7742392" y="3786190"/>
            <a:ext cx="1258764" cy="78581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8" name="37 - Διάγραμμα ροής: Εναλλακτική διεργασία"/>
          <p:cNvSpPr/>
          <p:nvPr/>
        </p:nvSpPr>
        <p:spPr>
          <a:xfrm>
            <a:off x="214313" y="2357438"/>
            <a:ext cx="1071562" cy="357187"/>
          </a:xfrm>
          <a:prstGeom prst="flowChartAlternateProcess">
            <a:avLst/>
          </a:prstGeom>
          <a:solidFill>
            <a:srgbClr val="6400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tx2">
                    <a:lumMod val="50000"/>
                  </a:schemeClr>
                </a:solidFill>
              </a:rPr>
              <a:t>1921-1995</a:t>
            </a:r>
            <a:endParaRPr lang="el-GR" sz="1400" b="1" dirty="0">
              <a:solidFill>
                <a:schemeClr val="tx2">
                  <a:lumMod val="50000"/>
                </a:schemeClr>
              </a:solidFill>
            </a:endParaRPr>
          </a:p>
        </p:txBody>
      </p:sp>
      <p:cxnSp>
        <p:nvCxnSpPr>
          <p:cNvPr id="40" name="39 - Ευθεία γραμμή σύνδεσης"/>
          <p:cNvCxnSpPr/>
          <p:nvPr/>
        </p:nvCxnSpPr>
        <p:spPr>
          <a:xfrm rot="5400000">
            <a:off x="-1751012" y="3251200"/>
            <a:ext cx="6500812"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9" name="48 - Ευθεία γραμμή σύνδεσης"/>
          <p:cNvCxnSpPr/>
          <p:nvPr/>
        </p:nvCxnSpPr>
        <p:spPr>
          <a:xfrm rot="5400000">
            <a:off x="-249238"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0" name="49 - Επεξήγηση με παραλληλόγραμμο"/>
          <p:cNvSpPr/>
          <p:nvPr/>
        </p:nvSpPr>
        <p:spPr>
          <a:xfrm>
            <a:off x="1714500" y="71438"/>
            <a:ext cx="1071563"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Aliki Chatzi</a:t>
            </a:r>
          </a:p>
        </p:txBody>
      </p:sp>
      <p:sp>
        <p:nvSpPr>
          <p:cNvPr id="51" name="50 - Επεξήγηση με παραλληλόγραμμο"/>
          <p:cNvSpPr/>
          <p:nvPr/>
        </p:nvSpPr>
        <p:spPr>
          <a:xfrm>
            <a:off x="3286125" y="71438"/>
            <a:ext cx="1071563"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Dimitris Kalamaras</a:t>
            </a:r>
          </a:p>
        </p:txBody>
      </p:sp>
      <p:cxnSp>
        <p:nvCxnSpPr>
          <p:cNvPr id="52" name="51 - Ευθεία γραμμή σύνδεσης"/>
          <p:cNvCxnSpPr/>
          <p:nvPr/>
        </p:nvCxnSpPr>
        <p:spPr>
          <a:xfrm rot="5400000">
            <a:off x="1465262"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3" name="52 - Επεξήγηση με παραλληλόγραμμο"/>
          <p:cNvSpPr/>
          <p:nvPr/>
        </p:nvSpPr>
        <p:spPr>
          <a:xfrm>
            <a:off x="4929188" y="71438"/>
            <a:ext cx="1071562"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Giorgos Koras</a:t>
            </a:r>
          </a:p>
        </p:txBody>
      </p:sp>
      <p:sp>
        <p:nvSpPr>
          <p:cNvPr id="54" name="53 - Επεξήγηση με παραλληλόγραμμο"/>
          <p:cNvSpPr/>
          <p:nvPr/>
        </p:nvSpPr>
        <p:spPr>
          <a:xfrm>
            <a:off x="6357938" y="71438"/>
            <a:ext cx="1071562"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Kostas Kontoyiannis</a:t>
            </a:r>
          </a:p>
        </p:txBody>
      </p:sp>
      <p:sp>
        <p:nvSpPr>
          <p:cNvPr id="55" name="54 - Επεξήγηση με παραλληλόγραμμο"/>
          <p:cNvSpPr/>
          <p:nvPr/>
        </p:nvSpPr>
        <p:spPr>
          <a:xfrm>
            <a:off x="7858125" y="71438"/>
            <a:ext cx="1071563" cy="642937"/>
          </a:xfrm>
          <a:prstGeom prst="wedgeRectCallout">
            <a:avLst>
              <a:gd name="adj1" fmla="val 29363"/>
              <a:gd name="adj2" fmla="val 59363"/>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r>
              <a:rPr lang="en-US" sz="1400" b="1" dirty="0" err="1">
                <a:solidFill>
                  <a:schemeClr val="tx2">
                    <a:lumMod val="50000"/>
                  </a:schemeClr>
                </a:solidFill>
              </a:rPr>
              <a:t>Dimitris Dostis</a:t>
            </a:r>
          </a:p>
        </p:txBody>
      </p:sp>
      <p:cxnSp>
        <p:nvCxnSpPr>
          <p:cNvPr id="56" name="55 - Ευθεία γραμμή σύνδεσης"/>
          <p:cNvCxnSpPr/>
          <p:nvPr/>
        </p:nvCxnSpPr>
        <p:spPr>
          <a:xfrm rot="5400000">
            <a:off x="296545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7" name="56 - Ευθεία γραμμή σύνδεσης"/>
          <p:cNvCxnSpPr/>
          <p:nvPr/>
        </p:nvCxnSpPr>
        <p:spPr>
          <a:xfrm rot="5400000">
            <a:off x="439420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9" name="58 - Ευθεία γραμμή σύνδεσης"/>
          <p:cNvCxnSpPr/>
          <p:nvPr/>
        </p:nvCxnSpPr>
        <p:spPr>
          <a:xfrm>
            <a:off x="142875" y="4714875"/>
            <a:ext cx="1214438"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59 - Ευθεία γραμμή σύνδεσης"/>
          <p:cNvCxnSpPr/>
          <p:nvPr/>
        </p:nvCxnSpPr>
        <p:spPr>
          <a:xfrm>
            <a:off x="1643063" y="4714875"/>
            <a:ext cx="1214437"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60 - Ευθεία γραμμή σύνδεσης"/>
          <p:cNvCxnSpPr/>
          <p:nvPr/>
        </p:nvCxnSpPr>
        <p:spPr>
          <a:xfrm>
            <a:off x="3143250" y="4714875"/>
            <a:ext cx="142875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61 - Ευθεία γραμμή σύνδεσης"/>
          <p:cNvCxnSpPr/>
          <p:nvPr/>
        </p:nvCxnSpPr>
        <p:spPr>
          <a:xfrm>
            <a:off x="4857750" y="4714875"/>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67 - Ευθεία γραμμή σύνδεσης"/>
          <p:cNvCxnSpPr/>
          <p:nvPr/>
        </p:nvCxnSpPr>
        <p:spPr>
          <a:xfrm>
            <a:off x="6286500" y="4714875"/>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69 - Ευθεία γραμμή σύνδεσης"/>
          <p:cNvCxnSpPr/>
          <p:nvPr/>
        </p:nvCxnSpPr>
        <p:spPr>
          <a:xfrm>
            <a:off x="7715250" y="4714875"/>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70 - Ευθεία γραμμή σύνδεσης"/>
          <p:cNvCxnSpPr/>
          <p:nvPr/>
        </p:nvCxnSpPr>
        <p:spPr>
          <a:xfrm>
            <a:off x="142875" y="6445250"/>
            <a:ext cx="1214438"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71 - Ευθεία γραμμή σύνδεσης"/>
          <p:cNvCxnSpPr/>
          <p:nvPr/>
        </p:nvCxnSpPr>
        <p:spPr>
          <a:xfrm>
            <a:off x="1643063" y="6445250"/>
            <a:ext cx="1214437"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72 - Ευθεία γραμμή σύνδεσης"/>
          <p:cNvCxnSpPr/>
          <p:nvPr/>
        </p:nvCxnSpPr>
        <p:spPr>
          <a:xfrm>
            <a:off x="3143250" y="6445250"/>
            <a:ext cx="142875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73 - Ευθεία γραμμή σύνδεσης"/>
          <p:cNvCxnSpPr/>
          <p:nvPr/>
        </p:nvCxnSpPr>
        <p:spPr>
          <a:xfrm>
            <a:off x="4857750" y="6445250"/>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74 - Ευθεία γραμμή σύνδεσης"/>
          <p:cNvCxnSpPr/>
          <p:nvPr/>
        </p:nvCxnSpPr>
        <p:spPr>
          <a:xfrm>
            <a:off x="6286500" y="6445250"/>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75 - Ευθεία γραμμή σύνδεσης"/>
          <p:cNvCxnSpPr/>
          <p:nvPr/>
        </p:nvCxnSpPr>
        <p:spPr>
          <a:xfrm>
            <a:off x="7715250" y="6445250"/>
            <a:ext cx="128587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sers\Αλτινης\Desktop\Ζωγράφοι Φλώρινας\Κούλης Στερίκας\690_koyli-7.jpg"/>
          <p:cNvPicPr>
            <a:picLocks noChangeAspect="1" noChangeArrowheads="1"/>
          </p:cNvPicPr>
          <p:nvPr/>
        </p:nvPicPr>
        <p:blipFill>
          <a:blip r:embed="rId13"/>
          <a:srcRect/>
          <a:stretch>
            <a:fillRect/>
          </a:stretch>
        </p:blipFill>
        <p:spPr bwMode="auto">
          <a:xfrm>
            <a:off x="214282" y="4829194"/>
            <a:ext cx="1052410" cy="152876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7" name="Picture 3" descr="C:\Users\Αλτινης\Desktop\Ζωγράφοι Φλώρινας\Χατζή Αλίκη\Untitled-2.jpg"/>
          <p:cNvPicPr>
            <a:picLocks noChangeAspect="1" noChangeArrowheads="1"/>
          </p:cNvPicPr>
          <p:nvPr/>
        </p:nvPicPr>
        <p:blipFill>
          <a:blip r:embed="rId14" cstate="print"/>
          <a:srcRect/>
          <a:stretch>
            <a:fillRect/>
          </a:stretch>
        </p:blipFill>
        <p:spPr bwMode="auto">
          <a:xfrm>
            <a:off x="1643042" y="3571876"/>
            <a:ext cx="1225682" cy="101281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 name="Picture 4" descr="C:\Users\Αλτινης\Desktop\Ζωγράφοι Φλώρινας\Καλαμάρας Δημήτρης\Άλογο,Χαλκός επισμαλτωμένος,.png"/>
          <p:cNvPicPr>
            <a:picLocks noChangeAspect="1" noChangeArrowheads="1"/>
          </p:cNvPicPr>
          <p:nvPr/>
        </p:nvPicPr>
        <p:blipFill>
          <a:blip r:embed="rId15" cstate="print"/>
          <a:srcRect/>
          <a:stretch>
            <a:fillRect/>
          </a:stretch>
        </p:blipFill>
        <p:spPr bwMode="auto">
          <a:xfrm>
            <a:off x="3286116" y="5072074"/>
            <a:ext cx="1195652" cy="126682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 name="Picture 6"/>
          <p:cNvPicPr>
            <a:picLocks noChangeAspect="1" noChangeArrowheads="1"/>
          </p:cNvPicPr>
          <p:nvPr/>
        </p:nvPicPr>
        <p:blipFill>
          <a:blip r:embed="rId16"/>
          <a:srcRect/>
          <a:stretch>
            <a:fillRect/>
          </a:stretch>
        </p:blipFill>
        <p:spPr bwMode="auto">
          <a:xfrm>
            <a:off x="4857752" y="3714752"/>
            <a:ext cx="1245719" cy="82867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7" name="Picture 7" descr="C:\Users\Αλτινης\Desktop\Ζωγράφοι Φλώρινας\Κοντογιάννης Κώστας\Kontogiannis-konstantinos-red-comfortable-chair.jpeg"/>
          <p:cNvPicPr>
            <a:picLocks noChangeAspect="1" noChangeArrowheads="1"/>
          </p:cNvPicPr>
          <p:nvPr/>
        </p:nvPicPr>
        <p:blipFill>
          <a:blip r:embed="rId17"/>
          <a:srcRect/>
          <a:stretch>
            <a:fillRect/>
          </a:stretch>
        </p:blipFill>
        <p:spPr bwMode="auto">
          <a:xfrm>
            <a:off x="6286512" y="3767151"/>
            <a:ext cx="1266093" cy="80485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 name="Picture 2" descr="C:\Users\Αλτινης\Desktop\Ζωγράφοι Φλώρινας\Δόστης Δημήτρης\Π086.jpg"/>
          <p:cNvPicPr>
            <a:picLocks noChangeAspect="1" noChangeArrowheads="1"/>
          </p:cNvPicPr>
          <p:nvPr/>
        </p:nvPicPr>
        <p:blipFill>
          <a:blip r:embed="rId18" cstate="print"/>
          <a:srcRect/>
          <a:stretch>
            <a:fillRect/>
          </a:stretch>
        </p:blipFill>
        <p:spPr bwMode="auto">
          <a:xfrm>
            <a:off x="7715272" y="5572140"/>
            <a:ext cx="1297964" cy="78739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6" name="Picture 2" descr="D:\Φάκελος_19-6-2015\Γραφίστας\3ο Κεφάλαιο, Δεκαετία 20\2. Χατζή Αλίκη\Catzi.jpg"/>
          <p:cNvPicPr>
            <a:picLocks noChangeAspect="1" noChangeArrowheads="1"/>
          </p:cNvPicPr>
          <p:nvPr/>
        </p:nvPicPr>
        <p:blipFill>
          <a:blip r:embed="rId19" cstate="print"/>
          <a:srcRect/>
          <a:stretch>
            <a:fillRect/>
          </a:stretch>
        </p:blipFill>
        <p:spPr bwMode="auto">
          <a:xfrm>
            <a:off x="1571604" y="1000108"/>
            <a:ext cx="1252129" cy="1071552"/>
          </a:xfrm>
          <a:prstGeom prst="rect">
            <a:avLst/>
          </a:prstGeom>
          <a:noFill/>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0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2000"/>
                                        <p:tgtEl>
                                          <p:spTgt spid="38"/>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0"/>
                                        <p:tgtEl>
                                          <p:spTgt spid="31"/>
                                        </p:tgtEl>
                                      </p:cBhvr>
                                    </p:animEffect>
                                  </p:childTnLst>
                                </p:cTn>
                              </p:par>
                              <p:par>
                                <p:cTn id="17" presetID="10"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2000"/>
                                        <p:tgtEl>
                                          <p:spTgt spid="1026"/>
                                        </p:tgtEl>
                                      </p:cBhvr>
                                    </p:animEffect>
                                  </p:childTnLst>
                                </p:cTn>
                              </p:par>
                              <p:par>
                                <p:cTn id="20" presetID="10" presetClass="entr" presetSubtype="0"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2000"/>
                                        <p:tgtEl>
                                          <p:spTgt spid="59"/>
                                        </p:tgtEl>
                                      </p:cBhvr>
                                    </p:animEffect>
                                  </p:childTnLst>
                                </p:cTn>
                              </p:par>
                              <p:par>
                                <p:cTn id="23" presetID="10" presetClass="entr" presetSubtype="0"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20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2000"/>
                                        <p:tgtEl>
                                          <p:spTgt spid="5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000"/>
                                        <p:tgtEl>
                                          <p:spTgt spid="26"/>
                                        </p:tgtEl>
                                      </p:cBhvr>
                                    </p:animEffect>
                                  </p:childTnLst>
                                </p:cTn>
                              </p:par>
                              <p:par>
                                <p:cTn id="34" presetID="10" presetClass="entr" presetSubtype="0" fill="hold" nodeType="withEffect">
                                  <p:stCondLst>
                                    <p:cond delay="0"/>
                                  </p:stCondLst>
                                  <p:childTnLst>
                                    <p:set>
                                      <p:cBhvr>
                                        <p:cTn id="35" dur="1" fill="hold">
                                          <p:stCondLst>
                                            <p:cond delay="0"/>
                                          </p:stCondLst>
                                        </p:cTn>
                                        <p:tgtEl>
                                          <p:spTgt spid="1028"/>
                                        </p:tgtEl>
                                        <p:attrNameLst>
                                          <p:attrName>style.visibility</p:attrName>
                                        </p:attrNameLst>
                                      </p:cBhvr>
                                      <p:to>
                                        <p:strVal val="visible"/>
                                      </p:to>
                                    </p:set>
                                    <p:animEffect transition="in" filter="fade">
                                      <p:cBhvr>
                                        <p:cTn id="36" dur="2000"/>
                                        <p:tgtEl>
                                          <p:spTgt spid="1028"/>
                                        </p:tgtEl>
                                      </p:cBhvr>
                                    </p:animEffect>
                                  </p:childTnLst>
                                </p:cTn>
                              </p:par>
                              <p:par>
                                <p:cTn id="37" presetID="10"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2000"/>
                                        <p:tgtEl>
                                          <p:spTgt spid="60"/>
                                        </p:tgtEl>
                                      </p:cBhvr>
                                    </p:animEffect>
                                  </p:childTnLst>
                                </p:cTn>
                              </p:par>
                              <p:par>
                                <p:cTn id="40" presetID="10" presetClass="entr" presetSubtype="0" fill="hold" nodeType="withEffect">
                                  <p:stCondLst>
                                    <p:cond delay="0"/>
                                  </p:stCondLst>
                                  <p:childTnLst>
                                    <p:set>
                                      <p:cBhvr>
                                        <p:cTn id="41" dur="1" fill="hold">
                                          <p:stCondLst>
                                            <p:cond delay="0"/>
                                          </p:stCondLst>
                                        </p:cTn>
                                        <p:tgtEl>
                                          <p:spTgt spid="1027"/>
                                        </p:tgtEl>
                                        <p:attrNameLst>
                                          <p:attrName>style.visibility</p:attrName>
                                        </p:attrNameLst>
                                      </p:cBhvr>
                                      <p:to>
                                        <p:strVal val="visible"/>
                                      </p:to>
                                    </p:set>
                                    <p:animEffect transition="in" filter="fade">
                                      <p:cBhvr>
                                        <p:cTn id="42" dur="2000"/>
                                        <p:tgtEl>
                                          <p:spTgt spid="1027"/>
                                        </p:tgtEl>
                                      </p:cBhvr>
                                    </p:animEffect>
                                  </p:childTnLst>
                                </p:cTn>
                              </p:par>
                              <p:par>
                                <p:cTn id="43" presetID="10" presetClass="entr" presetSubtype="0"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2000"/>
                                        <p:tgtEl>
                                          <p:spTgt spid="7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2000"/>
                                        <p:tgtEl>
                                          <p:spTgt spid="51"/>
                                        </p:tgtEl>
                                      </p:cBhvr>
                                    </p:animEffect>
                                  </p:childTnLst>
                                </p:cTn>
                              </p:par>
                              <p:par>
                                <p:cTn id="51" presetID="10" presetClass="entr" presetSubtype="0" fill="hold" nodeType="withEffect">
                                  <p:stCondLst>
                                    <p:cond delay="0"/>
                                  </p:stCondLst>
                                  <p:childTnLst>
                                    <p:set>
                                      <p:cBhvr>
                                        <p:cTn id="52" dur="1" fill="hold">
                                          <p:stCondLst>
                                            <p:cond delay="0"/>
                                          </p:stCondLst>
                                        </p:cTn>
                                        <p:tgtEl>
                                          <p:spTgt spid="1029"/>
                                        </p:tgtEl>
                                        <p:attrNameLst>
                                          <p:attrName>style.visibility</p:attrName>
                                        </p:attrNameLst>
                                      </p:cBhvr>
                                      <p:to>
                                        <p:strVal val="visible"/>
                                      </p:to>
                                    </p:set>
                                    <p:animEffect transition="in" filter="fade">
                                      <p:cBhvr>
                                        <p:cTn id="53" dur="2000"/>
                                        <p:tgtEl>
                                          <p:spTgt spid="10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2000"/>
                                        <p:tgtEl>
                                          <p:spTgt spid="32"/>
                                        </p:tgtEl>
                                      </p:cBhvr>
                                    </p:animEffect>
                                  </p:childTnLst>
                                </p:cTn>
                              </p:par>
                              <p:par>
                                <p:cTn id="57" presetID="10" presetClass="entr" presetSubtype="0" fill="hold" nodeType="withEffect">
                                  <p:stCondLst>
                                    <p:cond delay="0"/>
                                  </p:stCondLst>
                                  <p:childTnLst>
                                    <p:set>
                                      <p:cBhvr>
                                        <p:cTn id="58" dur="1" fill="hold">
                                          <p:stCondLst>
                                            <p:cond delay="0"/>
                                          </p:stCondLst>
                                        </p:cTn>
                                        <p:tgtEl>
                                          <p:spTgt spid="1030"/>
                                        </p:tgtEl>
                                        <p:attrNameLst>
                                          <p:attrName>style.visibility</p:attrName>
                                        </p:attrNameLst>
                                      </p:cBhvr>
                                      <p:to>
                                        <p:strVal val="visible"/>
                                      </p:to>
                                    </p:set>
                                    <p:animEffect transition="in" filter="fade">
                                      <p:cBhvr>
                                        <p:cTn id="59" dur="2000"/>
                                        <p:tgtEl>
                                          <p:spTgt spid="1030"/>
                                        </p:tgtEl>
                                      </p:cBhvr>
                                    </p:animEffect>
                                  </p:childTnLst>
                                </p:cTn>
                              </p:par>
                              <p:par>
                                <p:cTn id="60" presetID="10" presetClass="entr" presetSubtype="0" fill="hold" nodeType="with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fade">
                                      <p:cBhvr>
                                        <p:cTn id="62" dur="2000"/>
                                        <p:tgtEl>
                                          <p:spTgt spid="61"/>
                                        </p:tgtEl>
                                      </p:cBhvr>
                                    </p:animEffect>
                                  </p:childTnLst>
                                </p:cTn>
                              </p:par>
                              <p:par>
                                <p:cTn id="63" presetID="10" presetClass="entr" presetSubtype="0" fill="hold" nodeType="with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2000"/>
                                        <p:tgtEl>
                                          <p:spTgt spid="2"/>
                                        </p:tgtEl>
                                      </p:cBhvr>
                                    </p:animEffect>
                                  </p:childTnLst>
                                </p:cTn>
                              </p:par>
                              <p:par>
                                <p:cTn id="66" presetID="10" presetClass="entr" presetSubtype="0" fill="hold"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2000"/>
                                        <p:tgtEl>
                                          <p:spTgt spid="7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20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6146"/>
                                        </p:tgtEl>
                                        <p:attrNameLst>
                                          <p:attrName>style.visibility</p:attrName>
                                        </p:attrNameLst>
                                      </p:cBhvr>
                                      <p:to>
                                        <p:strVal val="visible"/>
                                      </p:to>
                                    </p:set>
                                    <p:animEffect transition="in" filter="fade">
                                      <p:cBhvr>
                                        <p:cTn id="76" dur="2000"/>
                                        <p:tgtEl>
                                          <p:spTgt spid="614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2000"/>
                                        <p:tgtEl>
                                          <p:spTgt spid="45"/>
                                        </p:tgtEl>
                                      </p:cBhvr>
                                    </p:animEffect>
                                  </p:childTnLst>
                                </p:cTn>
                              </p:par>
                              <p:par>
                                <p:cTn id="80" presetID="10" presetClass="entr" presetSubtype="0" fill="hold" nodeType="withEffect">
                                  <p:stCondLst>
                                    <p:cond delay="0"/>
                                  </p:stCondLst>
                                  <p:childTnLst>
                                    <p:set>
                                      <p:cBhvr>
                                        <p:cTn id="81" dur="1" fill="hold">
                                          <p:stCondLst>
                                            <p:cond delay="0"/>
                                          </p:stCondLst>
                                        </p:cTn>
                                        <p:tgtEl>
                                          <p:spTgt spid="1031"/>
                                        </p:tgtEl>
                                        <p:attrNameLst>
                                          <p:attrName>style.visibility</p:attrName>
                                        </p:attrNameLst>
                                      </p:cBhvr>
                                      <p:to>
                                        <p:strVal val="visible"/>
                                      </p:to>
                                    </p:set>
                                    <p:animEffect transition="in" filter="fade">
                                      <p:cBhvr>
                                        <p:cTn id="82" dur="2000"/>
                                        <p:tgtEl>
                                          <p:spTgt spid="1031"/>
                                        </p:tgtEl>
                                      </p:cBhvr>
                                    </p:animEffect>
                                  </p:childTnLst>
                                </p:cTn>
                              </p:par>
                              <p:par>
                                <p:cTn id="83" presetID="10"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fade">
                                      <p:cBhvr>
                                        <p:cTn id="85" dur="2000"/>
                                        <p:tgtEl>
                                          <p:spTgt spid="62"/>
                                        </p:tgtEl>
                                      </p:cBhvr>
                                    </p:animEffect>
                                  </p:childTnLst>
                                </p:cTn>
                              </p:par>
                              <p:par>
                                <p:cTn id="86" presetID="10" presetClass="entr" presetSubtype="0" fill="hold" nodeType="with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2000"/>
                                        <p:tgtEl>
                                          <p:spTgt spid="5"/>
                                        </p:tgtEl>
                                      </p:cBhvr>
                                    </p:animEffect>
                                  </p:childTnLst>
                                </p:cTn>
                              </p:par>
                              <p:par>
                                <p:cTn id="89" presetID="10" presetClass="entr" presetSubtype="0" fill="hold" nodeType="withEffect">
                                  <p:stCondLst>
                                    <p:cond delay="0"/>
                                  </p:stCondLst>
                                  <p:childTnLst>
                                    <p:set>
                                      <p:cBhvr>
                                        <p:cTn id="90" dur="1" fill="hold">
                                          <p:stCondLst>
                                            <p:cond delay="0"/>
                                          </p:stCondLst>
                                        </p:cTn>
                                        <p:tgtEl>
                                          <p:spTgt spid="74"/>
                                        </p:tgtEl>
                                        <p:attrNameLst>
                                          <p:attrName>style.visibility</p:attrName>
                                        </p:attrNameLst>
                                      </p:cBhvr>
                                      <p:to>
                                        <p:strVal val="visible"/>
                                      </p:to>
                                    </p:set>
                                    <p:animEffect transition="in" filter="fade">
                                      <p:cBhvr>
                                        <p:cTn id="91" dur="2000"/>
                                        <p:tgtEl>
                                          <p:spTgt spid="74"/>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2000"/>
                                        <p:tgtEl>
                                          <p:spTgt spid="54"/>
                                        </p:tgtEl>
                                      </p:cBhvr>
                                    </p:animEffect>
                                  </p:childTnLst>
                                </p:cTn>
                              </p:par>
                              <p:par>
                                <p:cTn id="97" presetID="10" presetClass="entr" presetSubtype="0" fill="hold" nodeType="withEffect">
                                  <p:stCondLst>
                                    <p:cond delay="0"/>
                                  </p:stCondLst>
                                  <p:childTnLst>
                                    <p:set>
                                      <p:cBhvr>
                                        <p:cTn id="98" dur="1" fill="hold">
                                          <p:stCondLst>
                                            <p:cond delay="0"/>
                                          </p:stCondLst>
                                        </p:cTn>
                                        <p:tgtEl>
                                          <p:spTgt spid="3"/>
                                        </p:tgtEl>
                                        <p:attrNameLst>
                                          <p:attrName>style.visibility</p:attrName>
                                        </p:attrNameLst>
                                      </p:cBhvr>
                                      <p:to>
                                        <p:strVal val="visible"/>
                                      </p:to>
                                    </p:set>
                                    <p:animEffect transition="in" filter="fade">
                                      <p:cBhvr>
                                        <p:cTn id="99" dur="2000"/>
                                        <p:tgtEl>
                                          <p:spTgt spid="3"/>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fade">
                                      <p:cBhvr>
                                        <p:cTn id="102" dur="2000"/>
                                        <p:tgtEl>
                                          <p:spTgt spid="46"/>
                                        </p:tgtEl>
                                      </p:cBhvr>
                                    </p:animEffect>
                                  </p:childTnLst>
                                </p:cTn>
                              </p:par>
                              <p:par>
                                <p:cTn id="103" presetID="10" presetClass="entr" presetSubtype="0" fill="hold" nodeType="withEffect">
                                  <p:stCondLst>
                                    <p:cond delay="0"/>
                                  </p:stCondLst>
                                  <p:childTnLst>
                                    <p:set>
                                      <p:cBhvr>
                                        <p:cTn id="104" dur="1" fill="hold">
                                          <p:stCondLst>
                                            <p:cond delay="0"/>
                                          </p:stCondLst>
                                        </p:cTn>
                                        <p:tgtEl>
                                          <p:spTgt spid="6150"/>
                                        </p:tgtEl>
                                        <p:attrNameLst>
                                          <p:attrName>style.visibility</p:attrName>
                                        </p:attrNameLst>
                                      </p:cBhvr>
                                      <p:to>
                                        <p:strVal val="visible"/>
                                      </p:to>
                                    </p:set>
                                    <p:animEffect transition="in" filter="fade">
                                      <p:cBhvr>
                                        <p:cTn id="105" dur="2000"/>
                                        <p:tgtEl>
                                          <p:spTgt spid="6150"/>
                                        </p:tgtEl>
                                      </p:cBhvr>
                                    </p:animEffect>
                                  </p:childTnLst>
                                </p:cTn>
                              </p:par>
                              <p:par>
                                <p:cTn id="106" presetID="10" presetClass="entr" presetSubtype="0" fill="hold" nodeType="withEffect">
                                  <p:stCondLst>
                                    <p:cond delay="0"/>
                                  </p:stCondLst>
                                  <p:childTnLst>
                                    <p:set>
                                      <p:cBhvr>
                                        <p:cTn id="107" dur="1" fill="hold">
                                          <p:stCondLst>
                                            <p:cond delay="0"/>
                                          </p:stCondLst>
                                        </p:cTn>
                                        <p:tgtEl>
                                          <p:spTgt spid="7"/>
                                        </p:tgtEl>
                                        <p:attrNameLst>
                                          <p:attrName>style.visibility</p:attrName>
                                        </p:attrNameLst>
                                      </p:cBhvr>
                                      <p:to>
                                        <p:strVal val="visible"/>
                                      </p:to>
                                    </p:set>
                                    <p:animEffect transition="in" filter="fade">
                                      <p:cBhvr>
                                        <p:cTn id="108" dur="2000"/>
                                        <p:tgtEl>
                                          <p:spTgt spid="7"/>
                                        </p:tgtEl>
                                      </p:cBhvr>
                                    </p:animEffect>
                                  </p:childTnLst>
                                </p:cTn>
                              </p:par>
                              <p:par>
                                <p:cTn id="109" presetID="10" presetClass="entr" presetSubtype="0" fill="hold" nodeType="with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fade">
                                      <p:cBhvr>
                                        <p:cTn id="111" dur="2000"/>
                                        <p:tgtEl>
                                          <p:spTgt spid="68"/>
                                        </p:tgtEl>
                                      </p:cBhvr>
                                    </p:animEffect>
                                  </p:childTnLst>
                                </p:cTn>
                              </p:par>
                              <p:par>
                                <p:cTn id="112" presetID="10" presetClass="entr" presetSubtype="0"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2000"/>
                                        <p:tgtEl>
                                          <p:spTgt spid="75"/>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2000"/>
                                        <p:tgtEl>
                                          <p:spTgt spid="55"/>
                                        </p:tgtEl>
                                      </p:cBhvr>
                                    </p:animEffect>
                                  </p:childTnLst>
                                </p:cTn>
                              </p:par>
                              <p:par>
                                <p:cTn id="120" presetID="10" presetClass="entr" presetSubtype="0" fill="hold" nodeType="withEffect">
                                  <p:stCondLst>
                                    <p:cond delay="0"/>
                                  </p:stCondLst>
                                  <p:childTnLst>
                                    <p:set>
                                      <p:cBhvr>
                                        <p:cTn id="121" dur="1" fill="hold">
                                          <p:stCondLst>
                                            <p:cond delay="0"/>
                                          </p:stCondLst>
                                        </p:cTn>
                                        <p:tgtEl>
                                          <p:spTgt spid="6152"/>
                                        </p:tgtEl>
                                        <p:attrNameLst>
                                          <p:attrName>style.visibility</p:attrName>
                                        </p:attrNameLst>
                                      </p:cBhvr>
                                      <p:to>
                                        <p:strVal val="visible"/>
                                      </p:to>
                                    </p:set>
                                    <p:animEffect transition="in" filter="fade">
                                      <p:cBhvr>
                                        <p:cTn id="122" dur="2000"/>
                                        <p:tgtEl>
                                          <p:spTgt spid="615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7"/>
                                        </p:tgtEl>
                                        <p:attrNameLst>
                                          <p:attrName>style.visibility</p:attrName>
                                        </p:attrNameLst>
                                      </p:cBhvr>
                                      <p:to>
                                        <p:strVal val="visible"/>
                                      </p:to>
                                    </p:set>
                                    <p:animEffect transition="in" filter="fade">
                                      <p:cBhvr>
                                        <p:cTn id="125" dur="2000"/>
                                        <p:tgtEl>
                                          <p:spTgt spid="47"/>
                                        </p:tgtEl>
                                      </p:cBhvr>
                                    </p:animEffect>
                                  </p:childTnLst>
                                </p:cTn>
                              </p:par>
                              <p:par>
                                <p:cTn id="126" presetID="10" presetClass="entr" presetSubtype="0" fill="hold" nodeType="withEffect">
                                  <p:stCondLst>
                                    <p:cond delay="0"/>
                                  </p:stCondLst>
                                  <p:childTnLst>
                                    <p:set>
                                      <p:cBhvr>
                                        <p:cTn id="127" dur="1" fill="hold">
                                          <p:stCondLst>
                                            <p:cond delay="0"/>
                                          </p:stCondLst>
                                        </p:cTn>
                                        <p:tgtEl>
                                          <p:spTgt spid="6153"/>
                                        </p:tgtEl>
                                        <p:attrNameLst>
                                          <p:attrName>style.visibility</p:attrName>
                                        </p:attrNameLst>
                                      </p:cBhvr>
                                      <p:to>
                                        <p:strVal val="visible"/>
                                      </p:to>
                                    </p:set>
                                    <p:animEffect transition="in" filter="fade">
                                      <p:cBhvr>
                                        <p:cTn id="128" dur="2000"/>
                                        <p:tgtEl>
                                          <p:spTgt spid="6153"/>
                                        </p:tgtEl>
                                      </p:cBhvr>
                                    </p:animEffect>
                                  </p:childTnLst>
                                </p:cTn>
                              </p:par>
                              <p:par>
                                <p:cTn id="129" presetID="10" presetClass="entr" presetSubtype="0" fill="hold" nodeType="withEffect">
                                  <p:stCondLst>
                                    <p:cond delay="0"/>
                                  </p:stCondLst>
                                  <p:childTnLst>
                                    <p:set>
                                      <p:cBhvr>
                                        <p:cTn id="130" dur="1" fill="hold">
                                          <p:stCondLst>
                                            <p:cond delay="0"/>
                                          </p:stCondLst>
                                        </p:cTn>
                                        <p:tgtEl>
                                          <p:spTgt spid="70"/>
                                        </p:tgtEl>
                                        <p:attrNameLst>
                                          <p:attrName>style.visibility</p:attrName>
                                        </p:attrNameLst>
                                      </p:cBhvr>
                                      <p:to>
                                        <p:strVal val="visible"/>
                                      </p:to>
                                    </p:set>
                                    <p:animEffect transition="in" filter="fade">
                                      <p:cBhvr>
                                        <p:cTn id="131" dur="2000"/>
                                        <p:tgtEl>
                                          <p:spTgt spid="70"/>
                                        </p:tgtEl>
                                      </p:cBhvr>
                                    </p:animEffect>
                                  </p:childTnLst>
                                </p:cTn>
                              </p:par>
                              <p:par>
                                <p:cTn id="132" presetID="10" presetClass="entr" presetSubtype="0" fill="hold" nodeType="withEffect">
                                  <p:stCondLst>
                                    <p:cond delay="0"/>
                                  </p:stCondLst>
                                  <p:childTnLst>
                                    <p:set>
                                      <p:cBhvr>
                                        <p:cTn id="133" dur="1" fill="hold">
                                          <p:stCondLst>
                                            <p:cond delay="0"/>
                                          </p:stCondLst>
                                        </p:cTn>
                                        <p:tgtEl>
                                          <p:spTgt spid="76"/>
                                        </p:tgtEl>
                                        <p:attrNameLst>
                                          <p:attrName>style.visibility</p:attrName>
                                        </p:attrNameLst>
                                      </p:cBhvr>
                                      <p:to>
                                        <p:strVal val="visible"/>
                                      </p:to>
                                    </p:set>
                                    <p:animEffect transition="in" filter="fade">
                                      <p:cBhvr>
                                        <p:cTn id="134" dur="2000"/>
                                        <p:tgtEl>
                                          <p:spTgt spid="76"/>
                                        </p:tgtEl>
                                      </p:cBhvr>
                                    </p:animEffect>
                                  </p:childTnLst>
                                </p:cTn>
                              </p:par>
                              <p:par>
                                <p:cTn id="135" presetID="10" presetClass="entr" presetSubtype="0" fill="hold" nodeType="withEffect">
                                  <p:stCondLst>
                                    <p:cond delay="0"/>
                                  </p:stCondLst>
                                  <p:childTnLst>
                                    <p:set>
                                      <p:cBhvr>
                                        <p:cTn id="136" dur="1" fill="hold">
                                          <p:stCondLst>
                                            <p:cond delay="0"/>
                                          </p:stCondLst>
                                        </p:cTn>
                                        <p:tgtEl>
                                          <p:spTgt spid="4"/>
                                        </p:tgtEl>
                                        <p:attrNameLst>
                                          <p:attrName>style.visibility</p:attrName>
                                        </p:attrNameLst>
                                      </p:cBhvr>
                                      <p:to>
                                        <p:strVal val="visible"/>
                                      </p:to>
                                    </p:set>
                                    <p:animEffect transition="in" filter="fade">
                                      <p:cBhvr>
                                        <p:cTn id="1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6" grpId="0" animBg="1"/>
      <p:bldP spid="37" grpId="0" animBg="1"/>
      <p:bldP spid="45" grpId="0" animBg="1"/>
      <p:bldP spid="46" grpId="0" animBg="1"/>
      <p:bldP spid="47" grpId="0" animBg="1"/>
      <p:bldP spid="38" grpId="0" animBg="1"/>
      <p:bldP spid="50" grpId="0" animBg="1"/>
      <p:bldP spid="51"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 Ορθογώνιο"/>
          <p:cNvSpPr/>
          <p:nvPr/>
        </p:nvSpPr>
        <p:spPr>
          <a:xfrm>
            <a:off x="0" y="0"/>
            <a:ext cx="9144000" cy="2286000"/>
          </a:xfrm>
          <a:prstGeom prst="rect">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5" name="14 - Ορθογώνιο"/>
          <p:cNvSpPr/>
          <p:nvPr/>
        </p:nvSpPr>
        <p:spPr>
          <a:xfrm>
            <a:off x="0" y="3071813"/>
            <a:ext cx="9144000" cy="3786187"/>
          </a:xfrm>
          <a:prstGeom prst="rect">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pic>
        <p:nvPicPr>
          <p:cNvPr id="2" name="Picture 2" descr="C:\Users\Αλτινης\Desktop\Ζωγράφοι Φλώρινας\Μηνόπουλος Θανάσης\t_minopoulos2.jpg"/>
          <p:cNvPicPr>
            <a:picLocks noChangeAspect="1" noChangeArrowheads="1"/>
          </p:cNvPicPr>
          <p:nvPr/>
        </p:nvPicPr>
        <p:blipFill>
          <a:blip r:embed="rId2"/>
          <a:srcRect/>
          <a:stretch>
            <a:fillRect/>
          </a:stretch>
        </p:blipFill>
        <p:spPr bwMode="auto">
          <a:xfrm>
            <a:off x="142844" y="1285860"/>
            <a:ext cx="1047757" cy="78581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 name="Picture 3" descr="C:\Users\Αλτινης\Desktop\Ζωγράφοι Φλώρινας\Μηνόπουλος Θανάσης\“Γυναίκα της Πίνδου”.jpg"/>
          <p:cNvPicPr>
            <a:picLocks noChangeAspect="1" noChangeArrowheads="1"/>
          </p:cNvPicPr>
          <p:nvPr/>
        </p:nvPicPr>
        <p:blipFill>
          <a:blip r:embed="rId3" cstate="print"/>
          <a:srcRect/>
          <a:stretch>
            <a:fillRect/>
          </a:stretch>
        </p:blipFill>
        <p:spPr bwMode="auto">
          <a:xfrm>
            <a:off x="142844" y="3492510"/>
            <a:ext cx="1023937" cy="136525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24" name="23 - Διάγραμμα ροής: Εναλλακτική διεργασία"/>
          <p:cNvSpPr/>
          <p:nvPr/>
        </p:nvSpPr>
        <p:spPr>
          <a:xfrm>
            <a:off x="142875" y="2500313"/>
            <a:ext cx="1071563"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1931-1982</a:t>
            </a:r>
            <a:endParaRPr lang="el-GR" sz="1400" dirty="0"/>
          </a:p>
        </p:txBody>
      </p:sp>
      <p:pic>
        <p:nvPicPr>
          <p:cNvPr id="4" name="Picture 4" descr="C:\Users\Αλτινης\Desktop\Ζωγράφοι Φλώρινας\Λεωνίδας Καλαμάρας\Leonidas Kalamaras.jpg"/>
          <p:cNvPicPr>
            <a:picLocks noChangeAspect="1" noChangeArrowheads="1"/>
          </p:cNvPicPr>
          <p:nvPr/>
        </p:nvPicPr>
        <p:blipFill>
          <a:blip r:embed="rId4"/>
          <a:srcRect/>
          <a:stretch>
            <a:fillRect/>
          </a:stretch>
        </p:blipFill>
        <p:spPr bwMode="auto">
          <a:xfrm>
            <a:off x="1571604" y="3500438"/>
            <a:ext cx="929473" cy="137160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0" name="29 - Διάγραμμα ροής: Εναλλακτική διεργασία"/>
          <p:cNvSpPr/>
          <p:nvPr/>
        </p:nvSpPr>
        <p:spPr>
          <a:xfrm>
            <a:off x="1500188" y="2500313"/>
            <a:ext cx="1071562"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1932 -</a:t>
            </a:r>
            <a:endParaRPr lang="el-GR" sz="1400" dirty="0"/>
          </a:p>
        </p:txBody>
      </p:sp>
      <p:pic>
        <p:nvPicPr>
          <p:cNvPr id="5" name="Picture 5" descr="C:\Users\Αλτινης\Desktop\Ζωγράφοι Φλώρινας\Κωστάκης Λούστας\123.png"/>
          <p:cNvPicPr>
            <a:picLocks noChangeAspect="1" noChangeArrowheads="1"/>
          </p:cNvPicPr>
          <p:nvPr/>
        </p:nvPicPr>
        <p:blipFill>
          <a:blip r:embed="rId5" cstate="print"/>
          <a:srcRect/>
          <a:stretch>
            <a:fillRect/>
          </a:stretch>
        </p:blipFill>
        <p:spPr bwMode="auto">
          <a:xfrm flipH="1">
            <a:off x="2786050" y="1285860"/>
            <a:ext cx="1033132" cy="78581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1" name="Picture 6" descr="C:\Users\Αλτινης\Desktop\Ζωγράφοι Φλώρινας\Κωστάκης Λούστας\image2.jpg"/>
          <p:cNvPicPr>
            <a:picLocks noChangeAspect="1" noChangeArrowheads="1"/>
          </p:cNvPicPr>
          <p:nvPr/>
        </p:nvPicPr>
        <p:blipFill>
          <a:blip r:embed="rId6" cstate="print"/>
          <a:srcRect/>
          <a:stretch>
            <a:fillRect/>
          </a:stretch>
        </p:blipFill>
        <p:spPr bwMode="auto">
          <a:xfrm flipH="1">
            <a:off x="2857488" y="4054082"/>
            <a:ext cx="1071570" cy="80367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6" name="35 - Διάγραμμα ροής: Εναλλακτική διεργασία"/>
          <p:cNvSpPr/>
          <p:nvPr/>
        </p:nvSpPr>
        <p:spPr>
          <a:xfrm>
            <a:off x="2786063" y="2500313"/>
            <a:ext cx="1071562"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1933 -</a:t>
            </a:r>
            <a:endParaRPr lang="el-GR" sz="1400" dirty="0"/>
          </a:p>
        </p:txBody>
      </p:sp>
      <p:sp>
        <p:nvSpPr>
          <p:cNvPr id="37" name="36 - Διάγραμμα ροής: Εναλλακτική διεργασία"/>
          <p:cNvSpPr/>
          <p:nvPr/>
        </p:nvSpPr>
        <p:spPr>
          <a:xfrm>
            <a:off x="4071938" y="2500313"/>
            <a:ext cx="1071562"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1933 -</a:t>
            </a:r>
            <a:endParaRPr lang="el-GR" sz="1400" dirty="0"/>
          </a:p>
        </p:txBody>
      </p:sp>
      <p:pic>
        <p:nvPicPr>
          <p:cNvPr id="1031" name="Picture 7" descr="C:\Users\Αλτινης\Desktop\Ζωγράφοι Φλώρινας\Μπάρας Βαγγέλης\Μπάρας, Φθινόπωρο στη Φλώρινα, 1995.jpg"/>
          <p:cNvPicPr>
            <a:picLocks noChangeAspect="1" noChangeArrowheads="1"/>
          </p:cNvPicPr>
          <p:nvPr/>
        </p:nvPicPr>
        <p:blipFill>
          <a:blip r:embed="rId7" cstate="print"/>
          <a:srcRect/>
          <a:stretch>
            <a:fillRect/>
          </a:stretch>
        </p:blipFill>
        <p:spPr bwMode="auto">
          <a:xfrm>
            <a:off x="4071934" y="3476801"/>
            <a:ext cx="1037616" cy="138095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8" name="Picture 4" descr="μπαρας3"/>
          <p:cNvPicPr>
            <a:picLocks noChangeAspect="1" noChangeArrowheads="1"/>
          </p:cNvPicPr>
          <p:nvPr/>
        </p:nvPicPr>
        <p:blipFill>
          <a:blip r:embed="rId8" cstate="print"/>
          <a:srcRect/>
          <a:stretch>
            <a:fillRect/>
          </a:stretch>
        </p:blipFill>
        <p:spPr bwMode="auto">
          <a:xfrm>
            <a:off x="4143372" y="857232"/>
            <a:ext cx="1000132" cy="126305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0" name="39 - Διάγραμμα ροής: Εναλλακτική διεργασία"/>
          <p:cNvSpPr/>
          <p:nvPr/>
        </p:nvSpPr>
        <p:spPr>
          <a:xfrm>
            <a:off x="6643688" y="2500313"/>
            <a:ext cx="1071562"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1935 -</a:t>
            </a:r>
            <a:endParaRPr lang="el-GR" sz="1400" dirty="0"/>
          </a:p>
        </p:txBody>
      </p:sp>
      <p:pic>
        <p:nvPicPr>
          <p:cNvPr id="1035" name="Picture 11" descr="C:\Users\Αλτινης\Desktop\Ζωγράφοι Φλώρινας\Ταμουτσέλης Βαγγέλης\Untitled-2 copy.jpg"/>
          <p:cNvPicPr>
            <a:picLocks noChangeAspect="1" noChangeArrowheads="1"/>
          </p:cNvPicPr>
          <p:nvPr/>
        </p:nvPicPr>
        <p:blipFill>
          <a:blip r:embed="rId9"/>
          <a:srcRect/>
          <a:stretch>
            <a:fillRect/>
          </a:stretch>
        </p:blipFill>
        <p:spPr bwMode="auto">
          <a:xfrm>
            <a:off x="6643702" y="941378"/>
            <a:ext cx="989112" cy="1130300"/>
          </a:xfrm>
          <a:prstGeom prst="rect">
            <a:avLst/>
          </a:prstGeom>
          <a:noFill/>
          <a:effectLst>
            <a:outerShdw blurRad="50800" dist="38100" dir="5400000" algn="t" rotWithShape="0">
              <a:prstClr val="black">
                <a:alpha val="40000"/>
              </a:prstClr>
            </a:outerShdw>
          </a:effectLst>
          <a:scene3d>
            <a:camera prst="orthographicFront"/>
            <a:lightRig rig="threePt" dir="t"/>
          </a:scene3d>
          <a:sp3d>
            <a:bevelT/>
          </a:sp3d>
        </p:spPr>
      </p:pic>
      <p:pic>
        <p:nvPicPr>
          <p:cNvPr id="1036" name="Picture 12" descr="C:\Users\Αλτινης\Desktop\Ζωγράφοι Φλώρινας\Δογούλης Νικόλας\Αντίγραφο από ΝΙΚΟΛΑΣ ΔΟΓΟΥΛΗΣ 047.jpg"/>
          <p:cNvPicPr>
            <a:picLocks noChangeAspect="1" noChangeArrowheads="1"/>
          </p:cNvPicPr>
          <p:nvPr/>
        </p:nvPicPr>
        <p:blipFill>
          <a:blip r:embed="rId10" cstate="print"/>
          <a:srcRect/>
          <a:stretch>
            <a:fillRect/>
          </a:stretch>
        </p:blipFill>
        <p:spPr bwMode="auto">
          <a:xfrm>
            <a:off x="7929586" y="1357298"/>
            <a:ext cx="1071570" cy="71438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37" name="Picture 13" descr="C:\Users\Αλτινης\Desktop\Ζωγράφοι Φλώρινας\Δογούλης Νικόλας\310866_4571076121540_1201009262_n.jpg"/>
          <p:cNvPicPr>
            <a:picLocks noChangeAspect="1" noChangeArrowheads="1"/>
          </p:cNvPicPr>
          <p:nvPr/>
        </p:nvPicPr>
        <p:blipFill>
          <a:blip r:embed="rId11" cstate="print"/>
          <a:srcRect/>
          <a:stretch>
            <a:fillRect/>
          </a:stretch>
        </p:blipFill>
        <p:spPr bwMode="auto">
          <a:xfrm>
            <a:off x="8001024" y="3457575"/>
            <a:ext cx="928694" cy="140018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4" name="43 - Διάγραμμα ροής: Εναλλακτική διεργασία"/>
          <p:cNvSpPr/>
          <p:nvPr/>
        </p:nvSpPr>
        <p:spPr>
          <a:xfrm>
            <a:off x="8001000" y="2500313"/>
            <a:ext cx="1071563"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1937-2013</a:t>
            </a:r>
            <a:endParaRPr lang="el-GR" sz="1400" dirty="0"/>
          </a:p>
        </p:txBody>
      </p:sp>
      <p:pic>
        <p:nvPicPr>
          <p:cNvPr id="1032" name="Picture 8" descr="C:\Users\Αλτινης\Desktop\Ζωγράφοι Φλώρινας\Αντωνιάδης Γιώργος\Γιάννης Αντωνιάδης ακουαρέλα 20x30.JPG"/>
          <p:cNvPicPr>
            <a:picLocks noChangeAspect="1" noChangeArrowheads="1"/>
          </p:cNvPicPr>
          <p:nvPr/>
        </p:nvPicPr>
        <p:blipFill>
          <a:blip r:embed="rId12" cstate="print"/>
          <a:srcRect/>
          <a:stretch>
            <a:fillRect/>
          </a:stretch>
        </p:blipFill>
        <p:spPr bwMode="auto">
          <a:xfrm>
            <a:off x="5409164" y="3429000"/>
            <a:ext cx="948786" cy="142876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9" name="38 - Διάγραμμα ροής: Εναλλακτική διεργασία"/>
          <p:cNvSpPr/>
          <p:nvPr/>
        </p:nvSpPr>
        <p:spPr>
          <a:xfrm>
            <a:off x="5357813" y="2500313"/>
            <a:ext cx="1071562" cy="357187"/>
          </a:xfrm>
          <a:prstGeom prst="flowChartAlternateProcess">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1935 -</a:t>
            </a:r>
            <a:endParaRPr lang="el-GR" sz="1400" dirty="0"/>
          </a:p>
        </p:txBody>
      </p:sp>
      <p:pic>
        <p:nvPicPr>
          <p:cNvPr id="3074" name="Picture 2" descr="C:\Users\Αλτινης\Desktop\Ζωγράφοι Φλώρινας\Λεωνίδας Καλαμάρας\Iason, Leonidas Kalamaras.tif"/>
          <p:cNvPicPr>
            <a:picLocks noChangeAspect="1" noChangeArrowheads="1"/>
          </p:cNvPicPr>
          <p:nvPr/>
        </p:nvPicPr>
        <p:blipFill>
          <a:blip r:embed="rId13"/>
          <a:srcRect/>
          <a:stretch>
            <a:fillRect/>
          </a:stretch>
        </p:blipFill>
        <p:spPr bwMode="auto">
          <a:xfrm>
            <a:off x="1571605" y="5143512"/>
            <a:ext cx="857256" cy="118503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41" name="40 - Ευθεία γραμμή σύνδεσης"/>
          <p:cNvCxnSpPr/>
          <p:nvPr/>
        </p:nvCxnSpPr>
        <p:spPr>
          <a:xfrm rot="5400000">
            <a:off x="-1892299" y="3251200"/>
            <a:ext cx="6500812"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2" name="41 - Επεξήγηση με παραλληλόγραμμο"/>
          <p:cNvSpPr/>
          <p:nvPr/>
        </p:nvSpPr>
        <p:spPr>
          <a:xfrm>
            <a:off x="142875" y="71438"/>
            <a:ext cx="1071563"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t>Thanasis</a:t>
            </a:r>
            <a:r>
              <a:rPr lang="en-US" sz="1400" dirty="0"/>
              <a:t> </a:t>
            </a:r>
            <a:r>
              <a:rPr lang="en-US" sz="1400" dirty="0" err="1"/>
              <a:t>Minopoulos</a:t>
            </a:r>
            <a:endParaRPr lang="el-GR" sz="1400" dirty="0" err="1"/>
          </a:p>
        </p:txBody>
      </p:sp>
      <p:cxnSp>
        <p:nvCxnSpPr>
          <p:cNvPr id="43" name="42 - Ευθεία γραμμή σύνδεσης"/>
          <p:cNvCxnSpPr/>
          <p:nvPr/>
        </p:nvCxnSpPr>
        <p:spPr>
          <a:xfrm rot="5400000">
            <a:off x="-6064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44 - Ευθεία γραμμή σύνδεσης"/>
          <p:cNvCxnSpPr/>
          <p:nvPr/>
        </p:nvCxnSpPr>
        <p:spPr>
          <a:xfrm rot="5400000">
            <a:off x="74930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45 - Ευθεία γραμμή σύνδεσης"/>
          <p:cNvCxnSpPr/>
          <p:nvPr/>
        </p:nvCxnSpPr>
        <p:spPr>
          <a:xfrm rot="5400000">
            <a:off x="19653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46 - Ευθεία γραμμή σύνδεσης"/>
          <p:cNvCxnSpPr/>
          <p:nvPr/>
        </p:nvCxnSpPr>
        <p:spPr>
          <a:xfrm rot="5400000">
            <a:off x="325120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47 - Ευθεία γραμμή σύνδεσης"/>
          <p:cNvCxnSpPr/>
          <p:nvPr/>
        </p:nvCxnSpPr>
        <p:spPr>
          <a:xfrm rot="5400000">
            <a:off x="4608512"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9" name="48 - Επεξήγηση με παραλληλόγραμμο"/>
          <p:cNvSpPr/>
          <p:nvPr/>
        </p:nvSpPr>
        <p:spPr>
          <a:xfrm>
            <a:off x="1500188" y="71438"/>
            <a:ext cx="1071562"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t>Leonidas</a:t>
            </a:r>
            <a:r>
              <a:rPr lang="en-US" sz="1400" dirty="0"/>
              <a:t> </a:t>
            </a:r>
            <a:r>
              <a:rPr lang="en-US" sz="1400" dirty="0" err="1"/>
              <a:t>Kalamaras</a:t>
            </a:r>
            <a:endParaRPr lang="en-US" sz="1400" dirty="0"/>
          </a:p>
        </p:txBody>
      </p:sp>
      <p:sp>
        <p:nvSpPr>
          <p:cNvPr id="50" name="49 - Επεξήγηση με παραλληλόγραμμο"/>
          <p:cNvSpPr/>
          <p:nvPr/>
        </p:nvSpPr>
        <p:spPr>
          <a:xfrm>
            <a:off x="2786063" y="71438"/>
            <a:ext cx="1071562"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t>Kostakis</a:t>
            </a:r>
            <a:r>
              <a:rPr lang="en-US" sz="1400" dirty="0"/>
              <a:t> </a:t>
            </a:r>
            <a:r>
              <a:rPr lang="en-US" sz="1400" dirty="0" err="1"/>
              <a:t>Loustas</a:t>
            </a:r>
            <a:endParaRPr lang="en-US" sz="1400" dirty="0"/>
          </a:p>
        </p:txBody>
      </p:sp>
      <p:sp>
        <p:nvSpPr>
          <p:cNvPr id="51" name="50 - Επεξήγηση με παραλληλόγραμμο"/>
          <p:cNvSpPr/>
          <p:nvPr/>
        </p:nvSpPr>
        <p:spPr>
          <a:xfrm>
            <a:off x="4071938" y="71438"/>
            <a:ext cx="1071562"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t>Vaggelis</a:t>
            </a:r>
            <a:r>
              <a:rPr lang="en-US" sz="1400" dirty="0"/>
              <a:t> </a:t>
            </a:r>
            <a:r>
              <a:rPr lang="en-US" sz="1400" dirty="0" err="1"/>
              <a:t>Mparas</a:t>
            </a:r>
            <a:endParaRPr lang="en-US" sz="1400" dirty="0"/>
          </a:p>
        </p:txBody>
      </p:sp>
      <p:sp>
        <p:nvSpPr>
          <p:cNvPr id="52" name="51 - Επεξήγηση με παραλληλόγραμμο"/>
          <p:cNvSpPr/>
          <p:nvPr/>
        </p:nvSpPr>
        <p:spPr>
          <a:xfrm>
            <a:off x="5357813" y="71438"/>
            <a:ext cx="1071562"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t>Yiannis</a:t>
            </a:r>
            <a:r>
              <a:rPr lang="en-US" sz="1400" dirty="0"/>
              <a:t> Antoniadis</a:t>
            </a:r>
          </a:p>
        </p:txBody>
      </p:sp>
      <p:sp>
        <p:nvSpPr>
          <p:cNvPr id="53" name="52 - Επεξήγηση με παραλληλόγραμμο"/>
          <p:cNvSpPr/>
          <p:nvPr/>
        </p:nvSpPr>
        <p:spPr>
          <a:xfrm>
            <a:off x="6643688" y="71438"/>
            <a:ext cx="1071562" cy="642937"/>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FFFFFF"/>
                </a:solidFill>
              </a:rPr>
              <a:t>Vaggelis </a:t>
            </a:r>
            <a:r>
              <a:rPr lang="en-US" sz="1300">
                <a:solidFill>
                  <a:srgbClr val="FFFFFF"/>
                </a:solidFill>
              </a:rPr>
              <a:t>Tamoutselis</a:t>
            </a:r>
          </a:p>
        </p:txBody>
      </p:sp>
      <p:sp>
        <p:nvSpPr>
          <p:cNvPr id="54" name="53 - Επεξήγηση με παραλληλόγραμμο"/>
          <p:cNvSpPr/>
          <p:nvPr/>
        </p:nvSpPr>
        <p:spPr>
          <a:xfrm>
            <a:off x="8001000" y="71438"/>
            <a:ext cx="1000125" cy="571500"/>
          </a:xfrm>
          <a:prstGeom prst="wedgeRectCallout">
            <a:avLst>
              <a:gd name="adj1" fmla="val 29363"/>
              <a:gd name="adj2" fmla="val 59363"/>
            </a:avLst>
          </a:prstGeom>
          <a:solidFill>
            <a:srgbClr val="15270B"/>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Nikolas </a:t>
            </a:r>
            <a:r>
              <a:rPr lang="en-US" sz="1400" dirty="0" err="1"/>
              <a:t>Dogoulis</a:t>
            </a:r>
          </a:p>
        </p:txBody>
      </p:sp>
      <p:cxnSp>
        <p:nvCxnSpPr>
          <p:cNvPr id="55" name="54 - Ευθεία γραμμή σύνδεσης"/>
          <p:cNvCxnSpPr/>
          <p:nvPr/>
        </p:nvCxnSpPr>
        <p:spPr>
          <a:xfrm>
            <a:off x="71438" y="50704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55 - Ευθεία γραμμή σύνδεσης"/>
          <p:cNvCxnSpPr/>
          <p:nvPr/>
        </p:nvCxnSpPr>
        <p:spPr>
          <a:xfrm>
            <a:off x="1428750" y="5070475"/>
            <a:ext cx="1214438"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56 - Ευθεία γραμμή σύνδεσης"/>
          <p:cNvCxnSpPr/>
          <p:nvPr/>
        </p:nvCxnSpPr>
        <p:spPr>
          <a:xfrm>
            <a:off x="2786063" y="50704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57 - Ευθεία γραμμή σύνδεσης"/>
          <p:cNvCxnSpPr/>
          <p:nvPr/>
        </p:nvCxnSpPr>
        <p:spPr>
          <a:xfrm>
            <a:off x="4071938" y="5070475"/>
            <a:ext cx="100012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58 - Ευθεία γραμμή σύνδεσης"/>
          <p:cNvCxnSpPr/>
          <p:nvPr/>
        </p:nvCxnSpPr>
        <p:spPr>
          <a:xfrm>
            <a:off x="5357813" y="5072063"/>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59 - Ευθεία γραμμή σύνδεσης"/>
          <p:cNvCxnSpPr/>
          <p:nvPr/>
        </p:nvCxnSpPr>
        <p:spPr>
          <a:xfrm>
            <a:off x="6572250" y="50720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60 - Ευθεία γραμμή σύνδεσης"/>
          <p:cNvCxnSpPr/>
          <p:nvPr/>
        </p:nvCxnSpPr>
        <p:spPr>
          <a:xfrm>
            <a:off x="71438" y="6429375"/>
            <a:ext cx="1214437"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61 - Ευθεία γραμμή σύνδεσης"/>
          <p:cNvCxnSpPr/>
          <p:nvPr/>
        </p:nvCxnSpPr>
        <p:spPr>
          <a:xfrm>
            <a:off x="1428750" y="6429375"/>
            <a:ext cx="1214438"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62 - Ευθεία γραμμή σύνδεσης"/>
          <p:cNvCxnSpPr/>
          <p:nvPr/>
        </p:nvCxnSpPr>
        <p:spPr>
          <a:xfrm>
            <a:off x="2786063" y="64293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63 - Ευθεία γραμμή σύνδεσης"/>
          <p:cNvCxnSpPr/>
          <p:nvPr/>
        </p:nvCxnSpPr>
        <p:spPr>
          <a:xfrm>
            <a:off x="4071938" y="6429375"/>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74 - Ευθεία γραμμή σύνδεσης"/>
          <p:cNvCxnSpPr/>
          <p:nvPr/>
        </p:nvCxnSpPr>
        <p:spPr>
          <a:xfrm>
            <a:off x="5357813" y="6429375"/>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75 - Ευθεία γραμμή σύνδεσης"/>
          <p:cNvCxnSpPr/>
          <p:nvPr/>
        </p:nvCxnSpPr>
        <p:spPr>
          <a:xfrm>
            <a:off x="7929563" y="5072063"/>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78 - Ευθεία γραμμή σύνδεσης"/>
          <p:cNvCxnSpPr/>
          <p:nvPr/>
        </p:nvCxnSpPr>
        <p:spPr>
          <a:xfrm>
            <a:off x="6643688" y="64293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79 - Ευθεία γραμμή σύνδεσης"/>
          <p:cNvCxnSpPr/>
          <p:nvPr/>
        </p:nvCxnSpPr>
        <p:spPr>
          <a:xfrm>
            <a:off x="8001000" y="6429375"/>
            <a:ext cx="1071563"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C:\Users\Αλτινης\Desktop\Ζωγράφοι Φλώρινας\Μηνόπουλος Θανάσης\Προτομή της Λέλας Καραγιάννη.jpg"/>
          <p:cNvPicPr>
            <a:picLocks noChangeAspect="1" noChangeArrowheads="1"/>
          </p:cNvPicPr>
          <p:nvPr/>
        </p:nvPicPr>
        <p:blipFill>
          <a:blip r:embed="rId14"/>
          <a:srcRect/>
          <a:stretch>
            <a:fillRect/>
          </a:stretch>
        </p:blipFill>
        <p:spPr bwMode="auto">
          <a:xfrm>
            <a:off x="214282" y="5167338"/>
            <a:ext cx="892965" cy="119062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3" name="Picture 5" descr="C:\Users\Αλτινης\Desktop\Ζωγράφοι Φλώρινας\Κωστάκης Λούστας\images.jpg"/>
          <p:cNvPicPr>
            <a:picLocks noChangeAspect="1" noChangeArrowheads="1"/>
          </p:cNvPicPr>
          <p:nvPr/>
        </p:nvPicPr>
        <p:blipFill>
          <a:blip r:embed="rId15"/>
          <a:srcRect/>
          <a:stretch>
            <a:fillRect/>
          </a:stretch>
        </p:blipFill>
        <p:spPr bwMode="auto">
          <a:xfrm>
            <a:off x="2786050" y="5286394"/>
            <a:ext cx="1143008" cy="107156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4" name="Picture 6"/>
          <p:cNvPicPr>
            <a:picLocks noChangeAspect="1" noChangeArrowheads="1"/>
          </p:cNvPicPr>
          <p:nvPr/>
        </p:nvPicPr>
        <p:blipFill>
          <a:blip r:embed="rId16" cstate="print"/>
          <a:srcRect/>
          <a:stretch>
            <a:fillRect/>
          </a:stretch>
        </p:blipFill>
        <p:spPr bwMode="auto">
          <a:xfrm>
            <a:off x="4071934" y="5454673"/>
            <a:ext cx="1087152" cy="83184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5" name="Picture 7" descr="C:\Users\Αλτινης\Desktop\Ζωγράφοι Φλώρινας\Αντωνιάδης Γιώργος\Γιάννης Αντωνιάδης, ακοαρέλα 31x12.JPG"/>
          <p:cNvPicPr>
            <a:picLocks noChangeAspect="1" noChangeArrowheads="1"/>
          </p:cNvPicPr>
          <p:nvPr/>
        </p:nvPicPr>
        <p:blipFill>
          <a:blip r:embed="rId17" cstate="print"/>
          <a:srcRect/>
          <a:stretch>
            <a:fillRect/>
          </a:stretch>
        </p:blipFill>
        <p:spPr bwMode="auto">
          <a:xfrm>
            <a:off x="5357818" y="5591200"/>
            <a:ext cx="1045594" cy="69532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8" name="Picture 10"/>
          <p:cNvPicPr>
            <a:picLocks noChangeAspect="1" noChangeArrowheads="1"/>
          </p:cNvPicPr>
          <p:nvPr/>
        </p:nvPicPr>
        <p:blipFill>
          <a:blip r:embed="rId18" cstate="print"/>
          <a:srcRect/>
          <a:stretch>
            <a:fillRect/>
          </a:stretch>
        </p:blipFill>
        <p:spPr bwMode="auto">
          <a:xfrm>
            <a:off x="6715140" y="3429000"/>
            <a:ext cx="1000132" cy="150019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9" name="Picture 11" descr="C:\Users\Αλτινης\Desktop\Ζωγράφοι Φλώρινας\Δογούλης Νικόλας\468562-flor3112012aeroflit3.JPG"/>
          <p:cNvPicPr>
            <a:picLocks noChangeAspect="1" noChangeArrowheads="1"/>
          </p:cNvPicPr>
          <p:nvPr/>
        </p:nvPicPr>
        <p:blipFill>
          <a:blip r:embed="rId19" cstate="print"/>
          <a:srcRect/>
          <a:stretch>
            <a:fillRect/>
          </a:stretch>
        </p:blipFill>
        <p:spPr bwMode="auto">
          <a:xfrm>
            <a:off x="8052930" y="5143512"/>
            <a:ext cx="876788" cy="116838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61" name="Picture 13" descr="https://fbcdn-sphotos-c-a.akamaihd.net/hphotos-ak-ash2/25004_120013464677252_6887817_n.jpg?lvh=1"/>
          <p:cNvPicPr>
            <a:picLocks noChangeAspect="1" noChangeArrowheads="1"/>
          </p:cNvPicPr>
          <p:nvPr/>
        </p:nvPicPr>
        <p:blipFill>
          <a:blip r:embed="rId20" cstate="print"/>
          <a:srcRect/>
          <a:stretch>
            <a:fillRect/>
          </a:stretch>
        </p:blipFill>
        <p:spPr bwMode="auto">
          <a:xfrm>
            <a:off x="6643702" y="5429264"/>
            <a:ext cx="1143008" cy="89241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6" name="Picture 2"/>
          <p:cNvPicPr>
            <a:picLocks noChangeAspect="1" noChangeArrowheads="1"/>
          </p:cNvPicPr>
          <p:nvPr/>
        </p:nvPicPr>
        <p:blipFill>
          <a:blip r:embed="rId21" cstate="print"/>
          <a:srcRect/>
          <a:stretch>
            <a:fillRect/>
          </a:stretch>
        </p:blipFill>
        <p:spPr bwMode="auto">
          <a:xfrm>
            <a:off x="5540736" y="928670"/>
            <a:ext cx="677141" cy="120808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1" name="Picture 3"/>
          <p:cNvPicPr>
            <a:picLocks noChangeAspect="1" noChangeArrowheads="1"/>
          </p:cNvPicPr>
          <p:nvPr/>
        </p:nvPicPr>
        <p:blipFill>
          <a:blip r:embed="rId22" cstate="print"/>
          <a:srcRect/>
          <a:stretch>
            <a:fillRect/>
          </a:stretch>
        </p:blipFill>
        <p:spPr bwMode="auto">
          <a:xfrm>
            <a:off x="1643042" y="1071546"/>
            <a:ext cx="787596" cy="102916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0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20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childTnLst>
                                </p:cTn>
                              </p:par>
                              <p:par>
                                <p:cTn id="20" presetID="10" presetClass="entr" presetSubtype="0"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2000"/>
                                        <p:tgtEl>
                                          <p:spTgt spid="55"/>
                                        </p:tgtEl>
                                      </p:cBhvr>
                                    </p:animEffect>
                                  </p:childTnLst>
                                </p:cTn>
                              </p:par>
                              <p:par>
                                <p:cTn id="23" presetID="10" presetClass="entr" presetSubtype="0" fill="hold"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2000"/>
                                        <p:tgtEl>
                                          <p:spTgt spid="6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2000"/>
                                        <p:tgtEl>
                                          <p:spTgt spid="49"/>
                                        </p:tgtEl>
                                      </p:cBhvr>
                                    </p:animEffect>
                                  </p:childTnLst>
                                </p:cTn>
                              </p:par>
                              <p:par>
                                <p:cTn id="31" presetID="10" presetClass="entr" presetSubtype="0" fill="hold" nodeType="withEffect">
                                  <p:stCondLst>
                                    <p:cond delay="0"/>
                                  </p:stCondLst>
                                  <p:childTnLst>
                                    <p:set>
                                      <p:cBhvr>
                                        <p:cTn id="32" dur="1" fill="hold">
                                          <p:stCondLst>
                                            <p:cond delay="0"/>
                                          </p:stCondLst>
                                        </p:cTn>
                                        <p:tgtEl>
                                          <p:spTgt spid="2051"/>
                                        </p:tgtEl>
                                        <p:attrNameLst>
                                          <p:attrName>style.visibility</p:attrName>
                                        </p:attrNameLst>
                                      </p:cBhvr>
                                      <p:to>
                                        <p:strVal val="visible"/>
                                      </p:to>
                                    </p:set>
                                    <p:animEffect transition="in" filter="fade">
                                      <p:cBhvr>
                                        <p:cTn id="33" dur="2000"/>
                                        <p:tgtEl>
                                          <p:spTgt spid="20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000"/>
                                        <p:tgtEl>
                                          <p:spTgt spid="30"/>
                                        </p:tgtEl>
                                      </p:cBhvr>
                                    </p:animEffect>
                                  </p:childTnLst>
                                </p:cTn>
                              </p:par>
                              <p:par>
                                <p:cTn id="37" presetID="10"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2000"/>
                                        <p:tgtEl>
                                          <p:spTgt spid="4"/>
                                        </p:tgtEl>
                                      </p:cBhvr>
                                    </p:animEffect>
                                  </p:childTnLst>
                                </p:cTn>
                              </p:par>
                              <p:par>
                                <p:cTn id="40" presetID="10" presetClass="entr" presetSubtype="0"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2000"/>
                                        <p:tgtEl>
                                          <p:spTgt spid="56"/>
                                        </p:tgtEl>
                                      </p:cBhvr>
                                    </p:animEffect>
                                  </p:childTnLst>
                                </p:cTn>
                              </p:par>
                              <p:par>
                                <p:cTn id="43" presetID="10" presetClass="entr" presetSubtype="0" fill="hold" nodeType="withEffect">
                                  <p:stCondLst>
                                    <p:cond delay="0"/>
                                  </p:stCondLst>
                                  <p:childTnLst>
                                    <p:set>
                                      <p:cBhvr>
                                        <p:cTn id="44" dur="1" fill="hold">
                                          <p:stCondLst>
                                            <p:cond delay="0"/>
                                          </p:stCondLst>
                                        </p:cTn>
                                        <p:tgtEl>
                                          <p:spTgt spid="3074"/>
                                        </p:tgtEl>
                                        <p:attrNameLst>
                                          <p:attrName>style.visibility</p:attrName>
                                        </p:attrNameLst>
                                      </p:cBhvr>
                                      <p:to>
                                        <p:strVal val="visible"/>
                                      </p:to>
                                    </p:set>
                                    <p:animEffect transition="in" filter="fade">
                                      <p:cBhvr>
                                        <p:cTn id="45" dur="2000"/>
                                        <p:tgtEl>
                                          <p:spTgt spid="3074"/>
                                        </p:tgtEl>
                                      </p:cBhvr>
                                    </p:animEffect>
                                  </p:childTnLst>
                                </p:cTn>
                              </p:par>
                              <p:par>
                                <p:cTn id="46" presetID="10" presetClass="entr" presetSubtype="0" fill="hold"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20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2000"/>
                                        <p:tgtEl>
                                          <p:spTgt spid="50"/>
                                        </p:tgtEl>
                                      </p:cBhvr>
                                    </p:animEffect>
                                  </p:childTnLst>
                                </p:cTn>
                              </p:par>
                              <p:par>
                                <p:cTn id="54" presetID="10" presetClass="entr" presetSubtype="0"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20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2000"/>
                                        <p:tgtEl>
                                          <p:spTgt spid="36"/>
                                        </p:tgtEl>
                                      </p:cBhvr>
                                    </p:animEffect>
                                  </p:childTnLst>
                                </p:cTn>
                              </p:par>
                              <p:par>
                                <p:cTn id="60" presetID="10" presetClass="entr" presetSubtype="0"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2000"/>
                                        <p:tgtEl>
                                          <p:spTgt spid="11"/>
                                        </p:tgtEl>
                                      </p:cBhvr>
                                    </p:animEffect>
                                  </p:childTnLst>
                                </p:cTn>
                              </p:par>
                              <p:par>
                                <p:cTn id="63" presetID="10" presetClass="entr" presetSubtype="0" fill="hold" nodeType="withEffect">
                                  <p:stCondLst>
                                    <p:cond delay="0"/>
                                  </p:stCondLst>
                                  <p:childTnLst>
                                    <p:set>
                                      <p:cBhvr>
                                        <p:cTn id="64" dur="1" fill="hold">
                                          <p:stCondLst>
                                            <p:cond delay="0"/>
                                          </p:stCondLst>
                                        </p:cTn>
                                        <p:tgtEl>
                                          <p:spTgt spid="2053"/>
                                        </p:tgtEl>
                                        <p:attrNameLst>
                                          <p:attrName>style.visibility</p:attrName>
                                        </p:attrNameLst>
                                      </p:cBhvr>
                                      <p:to>
                                        <p:strVal val="visible"/>
                                      </p:to>
                                    </p:set>
                                    <p:animEffect transition="in" filter="fade">
                                      <p:cBhvr>
                                        <p:cTn id="65" dur="2000"/>
                                        <p:tgtEl>
                                          <p:spTgt spid="2053"/>
                                        </p:tgtEl>
                                      </p:cBhvr>
                                    </p:animEffect>
                                  </p:childTnLst>
                                </p:cTn>
                              </p:par>
                              <p:par>
                                <p:cTn id="66" presetID="10" presetClass="entr" presetSubtype="0" fill="hold" nodeType="with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2000"/>
                                        <p:tgtEl>
                                          <p:spTgt spid="57"/>
                                        </p:tgtEl>
                                      </p:cBhvr>
                                    </p:animEffect>
                                  </p:childTnLst>
                                </p:cTn>
                              </p:par>
                              <p:par>
                                <p:cTn id="69" presetID="10" presetClass="entr" presetSubtype="0" fill="hold"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fade">
                                      <p:cBhvr>
                                        <p:cTn id="71" dur="2000"/>
                                        <p:tgtEl>
                                          <p:spTgt spid="63"/>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2000"/>
                                        <p:tgtEl>
                                          <p:spTgt spid="51"/>
                                        </p:tgtEl>
                                      </p:cBhvr>
                                    </p:animEffect>
                                  </p:childTnLst>
                                </p:cTn>
                              </p:par>
                              <p:par>
                                <p:cTn id="77" presetID="10"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2000"/>
                                        <p:tgtEl>
                                          <p:spTgt spid="3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2000"/>
                                        <p:tgtEl>
                                          <p:spTgt spid="37"/>
                                        </p:tgtEl>
                                      </p:cBhvr>
                                    </p:animEffect>
                                  </p:childTnLst>
                                </p:cTn>
                              </p:par>
                              <p:par>
                                <p:cTn id="83" presetID="10" presetClass="entr" presetSubtype="0" fill="hold" nodeType="withEffect">
                                  <p:stCondLst>
                                    <p:cond delay="0"/>
                                  </p:stCondLst>
                                  <p:childTnLst>
                                    <p:set>
                                      <p:cBhvr>
                                        <p:cTn id="84" dur="1" fill="hold">
                                          <p:stCondLst>
                                            <p:cond delay="0"/>
                                          </p:stCondLst>
                                        </p:cTn>
                                        <p:tgtEl>
                                          <p:spTgt spid="1031"/>
                                        </p:tgtEl>
                                        <p:attrNameLst>
                                          <p:attrName>style.visibility</p:attrName>
                                        </p:attrNameLst>
                                      </p:cBhvr>
                                      <p:to>
                                        <p:strVal val="visible"/>
                                      </p:to>
                                    </p:set>
                                    <p:animEffect transition="in" filter="fade">
                                      <p:cBhvr>
                                        <p:cTn id="85" dur="2000"/>
                                        <p:tgtEl>
                                          <p:spTgt spid="1031"/>
                                        </p:tgtEl>
                                      </p:cBhvr>
                                    </p:animEffect>
                                  </p:childTnLst>
                                </p:cTn>
                              </p:par>
                              <p:par>
                                <p:cTn id="86" presetID="10" presetClass="entr" presetSubtype="0" fill="hold"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2000"/>
                                        <p:tgtEl>
                                          <p:spTgt spid="58"/>
                                        </p:tgtEl>
                                      </p:cBhvr>
                                    </p:animEffect>
                                  </p:childTnLst>
                                </p:cTn>
                              </p:par>
                              <p:par>
                                <p:cTn id="89" presetID="10" presetClass="entr" presetSubtype="0" fill="hold" nodeType="withEffect">
                                  <p:stCondLst>
                                    <p:cond delay="0"/>
                                  </p:stCondLst>
                                  <p:childTnLst>
                                    <p:set>
                                      <p:cBhvr>
                                        <p:cTn id="90" dur="1" fill="hold">
                                          <p:stCondLst>
                                            <p:cond delay="0"/>
                                          </p:stCondLst>
                                        </p:cTn>
                                        <p:tgtEl>
                                          <p:spTgt spid="2054"/>
                                        </p:tgtEl>
                                        <p:attrNameLst>
                                          <p:attrName>style.visibility</p:attrName>
                                        </p:attrNameLst>
                                      </p:cBhvr>
                                      <p:to>
                                        <p:strVal val="visible"/>
                                      </p:to>
                                    </p:set>
                                    <p:animEffect transition="in" filter="fade">
                                      <p:cBhvr>
                                        <p:cTn id="91" dur="2000"/>
                                        <p:tgtEl>
                                          <p:spTgt spid="2054"/>
                                        </p:tgtEl>
                                      </p:cBhvr>
                                    </p:animEffect>
                                  </p:childTnLst>
                                </p:cTn>
                              </p:par>
                              <p:par>
                                <p:cTn id="92" presetID="10" presetClass="entr" presetSubtype="0" fill="hold" nodeType="with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fade">
                                      <p:cBhvr>
                                        <p:cTn id="94" dur="2000"/>
                                        <p:tgtEl>
                                          <p:spTgt spid="64"/>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fade">
                                      <p:cBhvr>
                                        <p:cTn id="99" dur="2000"/>
                                        <p:tgtEl>
                                          <p:spTgt spid="5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2000"/>
                                        <p:tgtEl>
                                          <p:spTgt spid="39"/>
                                        </p:tgtEl>
                                      </p:cBhvr>
                                    </p:animEffect>
                                  </p:childTnLst>
                                </p:cTn>
                              </p:par>
                              <p:par>
                                <p:cTn id="103" presetID="10" presetClass="entr" presetSubtype="0" fill="hold" nodeType="withEffect">
                                  <p:stCondLst>
                                    <p:cond delay="0"/>
                                  </p:stCondLst>
                                  <p:childTnLst>
                                    <p:set>
                                      <p:cBhvr>
                                        <p:cTn id="104" dur="1" fill="hold">
                                          <p:stCondLst>
                                            <p:cond delay="0"/>
                                          </p:stCondLst>
                                        </p:cTn>
                                        <p:tgtEl>
                                          <p:spTgt spid="1032"/>
                                        </p:tgtEl>
                                        <p:attrNameLst>
                                          <p:attrName>style.visibility</p:attrName>
                                        </p:attrNameLst>
                                      </p:cBhvr>
                                      <p:to>
                                        <p:strVal val="visible"/>
                                      </p:to>
                                    </p:set>
                                    <p:animEffect transition="in" filter="fade">
                                      <p:cBhvr>
                                        <p:cTn id="105" dur="2000"/>
                                        <p:tgtEl>
                                          <p:spTgt spid="1032"/>
                                        </p:tgtEl>
                                      </p:cBhvr>
                                    </p:animEffect>
                                  </p:childTnLst>
                                </p:cTn>
                              </p:par>
                              <p:par>
                                <p:cTn id="106" presetID="10" presetClass="entr" presetSubtype="0" fill="hold"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2000"/>
                                        <p:tgtEl>
                                          <p:spTgt spid="59"/>
                                        </p:tgtEl>
                                      </p:cBhvr>
                                    </p:animEffect>
                                  </p:childTnLst>
                                </p:cTn>
                              </p:par>
                              <p:par>
                                <p:cTn id="109" presetID="10" presetClass="entr" presetSubtype="0" fill="hold" nodeType="withEffect">
                                  <p:stCondLst>
                                    <p:cond delay="0"/>
                                  </p:stCondLst>
                                  <p:childTnLst>
                                    <p:set>
                                      <p:cBhvr>
                                        <p:cTn id="110" dur="1" fill="hold">
                                          <p:stCondLst>
                                            <p:cond delay="0"/>
                                          </p:stCondLst>
                                        </p:cTn>
                                        <p:tgtEl>
                                          <p:spTgt spid="2055"/>
                                        </p:tgtEl>
                                        <p:attrNameLst>
                                          <p:attrName>style.visibility</p:attrName>
                                        </p:attrNameLst>
                                      </p:cBhvr>
                                      <p:to>
                                        <p:strVal val="visible"/>
                                      </p:to>
                                    </p:set>
                                    <p:animEffect transition="in" filter="fade">
                                      <p:cBhvr>
                                        <p:cTn id="111" dur="2000"/>
                                        <p:tgtEl>
                                          <p:spTgt spid="2055"/>
                                        </p:tgtEl>
                                      </p:cBhvr>
                                    </p:animEffect>
                                  </p:childTnLst>
                                </p:cTn>
                              </p:par>
                              <p:par>
                                <p:cTn id="112" presetID="10" presetClass="entr" presetSubtype="0"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2000"/>
                                        <p:tgtEl>
                                          <p:spTgt spid="75"/>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fade">
                                      <p:cBhvr>
                                        <p:cTn id="119" dur="2000"/>
                                        <p:tgtEl>
                                          <p:spTgt spid="53"/>
                                        </p:tgtEl>
                                      </p:cBhvr>
                                    </p:animEffect>
                                  </p:childTnLst>
                                </p:cTn>
                              </p:par>
                              <p:par>
                                <p:cTn id="120" presetID="10" presetClass="entr" presetSubtype="0" fill="hold" nodeType="withEffect">
                                  <p:stCondLst>
                                    <p:cond delay="0"/>
                                  </p:stCondLst>
                                  <p:childTnLst>
                                    <p:set>
                                      <p:cBhvr>
                                        <p:cTn id="121" dur="1" fill="hold">
                                          <p:stCondLst>
                                            <p:cond delay="0"/>
                                          </p:stCondLst>
                                        </p:cTn>
                                        <p:tgtEl>
                                          <p:spTgt spid="1035"/>
                                        </p:tgtEl>
                                        <p:attrNameLst>
                                          <p:attrName>style.visibility</p:attrName>
                                        </p:attrNameLst>
                                      </p:cBhvr>
                                      <p:to>
                                        <p:strVal val="visible"/>
                                      </p:to>
                                    </p:set>
                                    <p:animEffect transition="in" filter="fade">
                                      <p:cBhvr>
                                        <p:cTn id="122" dur="2000"/>
                                        <p:tgtEl>
                                          <p:spTgt spid="10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2000"/>
                                        <p:tgtEl>
                                          <p:spTgt spid="40"/>
                                        </p:tgtEl>
                                      </p:cBhvr>
                                    </p:animEffect>
                                  </p:childTnLst>
                                </p:cTn>
                              </p:par>
                              <p:par>
                                <p:cTn id="126" presetID="10" presetClass="entr" presetSubtype="0" fill="hold" nodeType="withEffect">
                                  <p:stCondLst>
                                    <p:cond delay="0"/>
                                  </p:stCondLst>
                                  <p:childTnLst>
                                    <p:set>
                                      <p:cBhvr>
                                        <p:cTn id="127" dur="1" fill="hold">
                                          <p:stCondLst>
                                            <p:cond delay="0"/>
                                          </p:stCondLst>
                                        </p:cTn>
                                        <p:tgtEl>
                                          <p:spTgt spid="2058"/>
                                        </p:tgtEl>
                                        <p:attrNameLst>
                                          <p:attrName>style.visibility</p:attrName>
                                        </p:attrNameLst>
                                      </p:cBhvr>
                                      <p:to>
                                        <p:strVal val="visible"/>
                                      </p:to>
                                    </p:set>
                                    <p:animEffect transition="in" filter="fade">
                                      <p:cBhvr>
                                        <p:cTn id="128" dur="2000"/>
                                        <p:tgtEl>
                                          <p:spTgt spid="2058"/>
                                        </p:tgtEl>
                                      </p:cBhvr>
                                    </p:animEffect>
                                  </p:childTnLst>
                                </p:cTn>
                              </p:par>
                              <p:par>
                                <p:cTn id="129" presetID="10" presetClass="entr" presetSubtype="0" fill="hold" nodeType="withEffect">
                                  <p:stCondLst>
                                    <p:cond delay="0"/>
                                  </p:stCondLst>
                                  <p:childTnLst>
                                    <p:set>
                                      <p:cBhvr>
                                        <p:cTn id="130" dur="1" fill="hold">
                                          <p:stCondLst>
                                            <p:cond delay="0"/>
                                          </p:stCondLst>
                                        </p:cTn>
                                        <p:tgtEl>
                                          <p:spTgt spid="60"/>
                                        </p:tgtEl>
                                        <p:attrNameLst>
                                          <p:attrName>style.visibility</p:attrName>
                                        </p:attrNameLst>
                                      </p:cBhvr>
                                      <p:to>
                                        <p:strVal val="visible"/>
                                      </p:to>
                                    </p:set>
                                    <p:animEffect transition="in" filter="fade">
                                      <p:cBhvr>
                                        <p:cTn id="131" dur="2000"/>
                                        <p:tgtEl>
                                          <p:spTgt spid="60"/>
                                        </p:tgtEl>
                                      </p:cBhvr>
                                    </p:animEffect>
                                  </p:childTnLst>
                                </p:cTn>
                              </p:par>
                              <p:par>
                                <p:cTn id="132" presetID="10" presetClass="entr" presetSubtype="0" fill="hold" nodeType="withEffect">
                                  <p:stCondLst>
                                    <p:cond delay="0"/>
                                  </p:stCondLst>
                                  <p:childTnLst>
                                    <p:set>
                                      <p:cBhvr>
                                        <p:cTn id="133" dur="1" fill="hold">
                                          <p:stCondLst>
                                            <p:cond delay="0"/>
                                          </p:stCondLst>
                                        </p:cTn>
                                        <p:tgtEl>
                                          <p:spTgt spid="2061"/>
                                        </p:tgtEl>
                                        <p:attrNameLst>
                                          <p:attrName>style.visibility</p:attrName>
                                        </p:attrNameLst>
                                      </p:cBhvr>
                                      <p:to>
                                        <p:strVal val="visible"/>
                                      </p:to>
                                    </p:set>
                                    <p:animEffect transition="in" filter="fade">
                                      <p:cBhvr>
                                        <p:cTn id="134" dur="2000"/>
                                        <p:tgtEl>
                                          <p:spTgt spid="2061"/>
                                        </p:tgtEl>
                                      </p:cBhvr>
                                    </p:animEffect>
                                  </p:childTnLst>
                                </p:cTn>
                              </p:par>
                              <p:par>
                                <p:cTn id="135" presetID="10" presetClass="entr" presetSubtype="0" fill="hold" nodeType="withEffect">
                                  <p:stCondLst>
                                    <p:cond delay="0"/>
                                  </p:stCondLst>
                                  <p:childTnLst>
                                    <p:set>
                                      <p:cBhvr>
                                        <p:cTn id="136" dur="1" fill="hold">
                                          <p:stCondLst>
                                            <p:cond delay="0"/>
                                          </p:stCondLst>
                                        </p:cTn>
                                        <p:tgtEl>
                                          <p:spTgt spid="79"/>
                                        </p:tgtEl>
                                        <p:attrNameLst>
                                          <p:attrName>style.visibility</p:attrName>
                                        </p:attrNameLst>
                                      </p:cBhvr>
                                      <p:to>
                                        <p:strVal val="visible"/>
                                      </p:to>
                                    </p:set>
                                    <p:animEffect transition="in" filter="fade">
                                      <p:cBhvr>
                                        <p:cTn id="137" dur="2000"/>
                                        <p:tgtEl>
                                          <p:spTgt spid="79"/>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2000"/>
                                        <p:tgtEl>
                                          <p:spTgt spid="54"/>
                                        </p:tgtEl>
                                      </p:cBhvr>
                                    </p:animEffect>
                                  </p:childTnLst>
                                </p:cTn>
                              </p:par>
                              <p:par>
                                <p:cTn id="143" presetID="10" presetClass="entr" presetSubtype="0" fill="hold" nodeType="withEffect">
                                  <p:stCondLst>
                                    <p:cond delay="0"/>
                                  </p:stCondLst>
                                  <p:childTnLst>
                                    <p:set>
                                      <p:cBhvr>
                                        <p:cTn id="144" dur="1" fill="hold">
                                          <p:stCondLst>
                                            <p:cond delay="0"/>
                                          </p:stCondLst>
                                        </p:cTn>
                                        <p:tgtEl>
                                          <p:spTgt spid="1036"/>
                                        </p:tgtEl>
                                        <p:attrNameLst>
                                          <p:attrName>style.visibility</p:attrName>
                                        </p:attrNameLst>
                                      </p:cBhvr>
                                      <p:to>
                                        <p:strVal val="visible"/>
                                      </p:to>
                                    </p:set>
                                    <p:animEffect transition="in" filter="fade">
                                      <p:cBhvr>
                                        <p:cTn id="145" dur="2000"/>
                                        <p:tgtEl>
                                          <p:spTgt spid="1036"/>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4"/>
                                        </p:tgtEl>
                                        <p:attrNameLst>
                                          <p:attrName>style.visibility</p:attrName>
                                        </p:attrNameLst>
                                      </p:cBhvr>
                                      <p:to>
                                        <p:strVal val="visible"/>
                                      </p:to>
                                    </p:set>
                                    <p:animEffect transition="in" filter="fade">
                                      <p:cBhvr>
                                        <p:cTn id="148" dur="2000"/>
                                        <p:tgtEl>
                                          <p:spTgt spid="44"/>
                                        </p:tgtEl>
                                      </p:cBhvr>
                                    </p:animEffect>
                                  </p:childTnLst>
                                </p:cTn>
                              </p:par>
                              <p:par>
                                <p:cTn id="149" presetID="10" presetClass="entr" presetSubtype="0" fill="hold" nodeType="withEffect">
                                  <p:stCondLst>
                                    <p:cond delay="0"/>
                                  </p:stCondLst>
                                  <p:childTnLst>
                                    <p:set>
                                      <p:cBhvr>
                                        <p:cTn id="150" dur="1" fill="hold">
                                          <p:stCondLst>
                                            <p:cond delay="0"/>
                                          </p:stCondLst>
                                        </p:cTn>
                                        <p:tgtEl>
                                          <p:spTgt spid="1037"/>
                                        </p:tgtEl>
                                        <p:attrNameLst>
                                          <p:attrName>style.visibility</p:attrName>
                                        </p:attrNameLst>
                                      </p:cBhvr>
                                      <p:to>
                                        <p:strVal val="visible"/>
                                      </p:to>
                                    </p:set>
                                    <p:animEffect transition="in" filter="fade">
                                      <p:cBhvr>
                                        <p:cTn id="151" dur="2000"/>
                                        <p:tgtEl>
                                          <p:spTgt spid="1037"/>
                                        </p:tgtEl>
                                      </p:cBhvr>
                                    </p:animEffect>
                                  </p:childTnLst>
                                </p:cTn>
                              </p:par>
                              <p:par>
                                <p:cTn id="152" presetID="10" presetClass="entr" presetSubtype="0" fill="hold" nodeType="withEffect">
                                  <p:stCondLst>
                                    <p:cond delay="0"/>
                                  </p:stCondLst>
                                  <p:childTnLst>
                                    <p:set>
                                      <p:cBhvr>
                                        <p:cTn id="153" dur="1" fill="hold">
                                          <p:stCondLst>
                                            <p:cond delay="0"/>
                                          </p:stCondLst>
                                        </p:cTn>
                                        <p:tgtEl>
                                          <p:spTgt spid="76"/>
                                        </p:tgtEl>
                                        <p:attrNameLst>
                                          <p:attrName>style.visibility</p:attrName>
                                        </p:attrNameLst>
                                      </p:cBhvr>
                                      <p:to>
                                        <p:strVal val="visible"/>
                                      </p:to>
                                    </p:set>
                                    <p:animEffect transition="in" filter="fade">
                                      <p:cBhvr>
                                        <p:cTn id="154" dur="2000"/>
                                        <p:tgtEl>
                                          <p:spTgt spid="76"/>
                                        </p:tgtEl>
                                      </p:cBhvr>
                                    </p:animEffect>
                                  </p:childTnLst>
                                </p:cTn>
                              </p:par>
                              <p:par>
                                <p:cTn id="155" presetID="10" presetClass="entr" presetSubtype="0" fill="hold" nodeType="withEffect">
                                  <p:stCondLst>
                                    <p:cond delay="0"/>
                                  </p:stCondLst>
                                  <p:childTnLst>
                                    <p:set>
                                      <p:cBhvr>
                                        <p:cTn id="156" dur="1" fill="hold">
                                          <p:stCondLst>
                                            <p:cond delay="0"/>
                                          </p:stCondLst>
                                        </p:cTn>
                                        <p:tgtEl>
                                          <p:spTgt spid="2059"/>
                                        </p:tgtEl>
                                        <p:attrNameLst>
                                          <p:attrName>style.visibility</p:attrName>
                                        </p:attrNameLst>
                                      </p:cBhvr>
                                      <p:to>
                                        <p:strVal val="visible"/>
                                      </p:to>
                                    </p:set>
                                    <p:animEffect transition="in" filter="fade">
                                      <p:cBhvr>
                                        <p:cTn id="157" dur="2000"/>
                                        <p:tgtEl>
                                          <p:spTgt spid="2059"/>
                                        </p:tgtEl>
                                      </p:cBhvr>
                                    </p:animEffect>
                                  </p:childTnLst>
                                </p:cTn>
                              </p:par>
                              <p:par>
                                <p:cTn id="158" presetID="10" presetClass="entr" presetSubtype="0" fill="hold" nodeType="withEffect">
                                  <p:stCondLst>
                                    <p:cond delay="0"/>
                                  </p:stCondLst>
                                  <p:childTnLst>
                                    <p:set>
                                      <p:cBhvr>
                                        <p:cTn id="159" dur="1" fill="hold">
                                          <p:stCondLst>
                                            <p:cond delay="0"/>
                                          </p:stCondLst>
                                        </p:cTn>
                                        <p:tgtEl>
                                          <p:spTgt spid="80"/>
                                        </p:tgtEl>
                                        <p:attrNameLst>
                                          <p:attrName>style.visibility</p:attrName>
                                        </p:attrNameLst>
                                      </p:cBhvr>
                                      <p:to>
                                        <p:strVal val="visible"/>
                                      </p:to>
                                    </p:set>
                                    <p:animEffect transition="in" filter="fade">
                                      <p:cBhvr>
                                        <p:cTn id="160" dur="2000"/>
                                        <p:tgtEl>
                                          <p:spTgt spid="80"/>
                                        </p:tgtEl>
                                      </p:cBhvr>
                                    </p:animEffect>
                                  </p:childTnLst>
                                </p:cTn>
                              </p:par>
                              <p:par>
                                <p:cTn id="161" presetID="10" presetClass="entr" presetSubtype="0" fill="hold" nodeType="withEffect">
                                  <p:stCondLst>
                                    <p:cond delay="0"/>
                                  </p:stCondLst>
                                  <p:childTnLst>
                                    <p:set>
                                      <p:cBhvr>
                                        <p:cTn id="162" dur="1" fill="hold">
                                          <p:stCondLst>
                                            <p:cond delay="0"/>
                                          </p:stCondLst>
                                        </p:cTn>
                                        <p:tgtEl>
                                          <p:spTgt spid="6"/>
                                        </p:tgtEl>
                                        <p:attrNameLst>
                                          <p:attrName>style.visibility</p:attrName>
                                        </p:attrNameLst>
                                      </p:cBhvr>
                                      <p:to>
                                        <p:strVal val="visible"/>
                                      </p:to>
                                    </p:set>
                                    <p:animEffect transition="in" filter="fade">
                                      <p:cBhvr>
                                        <p:cTn id="16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0" grpId="0" animBg="1"/>
      <p:bldP spid="36" grpId="0" animBg="1"/>
      <p:bldP spid="37" grpId="0" animBg="1"/>
      <p:bldP spid="40" grpId="0" animBg="1"/>
      <p:bldP spid="44" grpId="0" animBg="1"/>
      <p:bldP spid="39" grpId="0" animBg="1"/>
      <p:bldP spid="42" grpId="0" animBg="1"/>
      <p:bldP spid="49" grpId="0" animBg="1"/>
      <p:bldP spid="50" grpId="0" animBg="1"/>
      <p:bldP spid="51" grpId="0" animBg="1"/>
      <p:bldP spid="52" grpId="0" animBg="1"/>
      <p:bldP spid="53" grpId="0" animBg="1"/>
      <p:bldP spid="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58 - Ορθογώνιο"/>
          <p:cNvSpPr/>
          <p:nvPr/>
        </p:nvSpPr>
        <p:spPr>
          <a:xfrm>
            <a:off x="0" y="0"/>
            <a:ext cx="9144000" cy="2214563"/>
          </a:xfrm>
          <a:prstGeom prst="rect">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5" name="14 - Ορθογώνιο"/>
          <p:cNvSpPr/>
          <p:nvPr/>
        </p:nvSpPr>
        <p:spPr>
          <a:xfrm>
            <a:off x="0" y="3143250"/>
            <a:ext cx="9144000" cy="3714750"/>
          </a:xfrm>
          <a:prstGeom prst="rect">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30" name="29 - Διάγραμμα ροής: Εναλλακτική διεργασία"/>
          <p:cNvSpPr/>
          <p:nvPr/>
        </p:nvSpPr>
        <p:spPr>
          <a:xfrm>
            <a:off x="1214438" y="2500313"/>
            <a:ext cx="1071562"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1940 -</a:t>
            </a:r>
            <a:endParaRPr lang="el-GR" sz="1300" b="1" dirty="0" err="1">
              <a:solidFill>
                <a:schemeClr val="tx2">
                  <a:lumMod val="50000"/>
                </a:schemeClr>
              </a:solidFill>
            </a:endParaRPr>
          </a:p>
        </p:txBody>
      </p:sp>
      <p:sp>
        <p:nvSpPr>
          <p:cNvPr id="37" name="36 - Διάγραμμα ροής: Εναλλακτική διεργασία"/>
          <p:cNvSpPr/>
          <p:nvPr/>
        </p:nvSpPr>
        <p:spPr>
          <a:xfrm>
            <a:off x="3643313" y="2500313"/>
            <a:ext cx="928687"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1942 -</a:t>
            </a:r>
            <a:endParaRPr lang="el-GR" sz="1300" b="1" dirty="0" err="1">
              <a:solidFill>
                <a:schemeClr val="tx2">
                  <a:lumMod val="50000"/>
                </a:schemeClr>
              </a:solidFill>
            </a:endParaRPr>
          </a:p>
        </p:txBody>
      </p:sp>
      <p:sp>
        <p:nvSpPr>
          <p:cNvPr id="39" name="38 - Διάγραμμα ροής: Εναλλακτική διεργασία"/>
          <p:cNvSpPr/>
          <p:nvPr/>
        </p:nvSpPr>
        <p:spPr>
          <a:xfrm>
            <a:off x="4786313" y="2500313"/>
            <a:ext cx="1000125"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1946 -</a:t>
            </a:r>
            <a:endParaRPr lang="el-GR" sz="1300" b="1" dirty="0" err="1">
              <a:solidFill>
                <a:schemeClr val="tx2">
                  <a:lumMod val="50000"/>
                </a:schemeClr>
              </a:solidFill>
            </a:endParaRPr>
          </a:p>
        </p:txBody>
      </p:sp>
      <p:sp>
        <p:nvSpPr>
          <p:cNvPr id="40" name="39 - Διάγραμμα ροής: Εναλλακτική διεργασία"/>
          <p:cNvSpPr/>
          <p:nvPr/>
        </p:nvSpPr>
        <p:spPr>
          <a:xfrm>
            <a:off x="7072313" y="2500313"/>
            <a:ext cx="857250"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1947 -</a:t>
            </a:r>
            <a:endParaRPr lang="el-GR" sz="1300" b="1" dirty="0" err="1">
              <a:solidFill>
                <a:schemeClr val="tx2">
                  <a:lumMod val="50000"/>
                </a:schemeClr>
              </a:solidFill>
            </a:endParaRPr>
          </a:p>
        </p:txBody>
      </p:sp>
      <p:pic>
        <p:nvPicPr>
          <p:cNvPr id="2054" name="Picture 6" descr="C:\Users\Αλτινης\Desktop\Ζωγράφοι Φλώρινας\Χατζηλάμπρου Γρηγόρης\Untitled-1.tif"/>
          <p:cNvPicPr>
            <a:picLocks noChangeAspect="1" noChangeArrowheads="1"/>
          </p:cNvPicPr>
          <p:nvPr/>
        </p:nvPicPr>
        <p:blipFill>
          <a:blip r:embed="rId2"/>
          <a:srcRect/>
          <a:stretch>
            <a:fillRect/>
          </a:stretch>
        </p:blipFill>
        <p:spPr bwMode="auto">
          <a:xfrm>
            <a:off x="4786314" y="1000108"/>
            <a:ext cx="958772" cy="107157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7" name="Picture 9" descr="C:\Users\Αλτινης\Desktop\Ζωγράφοι Φλώρινας\Βύσσιος Ξάνθιππος\Βύσσιος Ξάνθιππος.jpg"/>
          <p:cNvPicPr>
            <a:picLocks noChangeAspect="1" noChangeArrowheads="1"/>
          </p:cNvPicPr>
          <p:nvPr/>
        </p:nvPicPr>
        <p:blipFill>
          <a:blip r:embed="rId3" cstate="print"/>
          <a:srcRect/>
          <a:stretch>
            <a:fillRect/>
          </a:stretch>
        </p:blipFill>
        <p:spPr bwMode="auto">
          <a:xfrm>
            <a:off x="6930407" y="5142547"/>
            <a:ext cx="1070617" cy="108508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3" name="42 - Διάγραμμα ροής: Εναλλακτική διεργασία"/>
          <p:cNvSpPr/>
          <p:nvPr/>
        </p:nvSpPr>
        <p:spPr>
          <a:xfrm>
            <a:off x="8143875" y="2500313"/>
            <a:ext cx="928688"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1947 -</a:t>
            </a:r>
            <a:endParaRPr lang="el-GR" sz="1300" b="1" dirty="0" err="1">
              <a:solidFill>
                <a:schemeClr val="tx2">
                  <a:lumMod val="50000"/>
                </a:schemeClr>
              </a:solidFill>
            </a:endParaRPr>
          </a:p>
        </p:txBody>
      </p:sp>
      <p:sp>
        <p:nvSpPr>
          <p:cNvPr id="24" name="23 - Διάγραμμα ροής: Εναλλακτική διεργασία"/>
          <p:cNvSpPr/>
          <p:nvPr/>
        </p:nvSpPr>
        <p:spPr>
          <a:xfrm>
            <a:off x="0" y="2500313"/>
            <a:ext cx="1071563"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1940-</a:t>
            </a:r>
            <a:endParaRPr lang="el-GR" sz="1300" b="1" dirty="0" err="1">
              <a:solidFill>
                <a:schemeClr val="tx2">
                  <a:lumMod val="50000"/>
                </a:schemeClr>
              </a:solidFill>
            </a:endParaRPr>
          </a:p>
        </p:txBody>
      </p:sp>
      <p:sp>
        <p:nvSpPr>
          <p:cNvPr id="36" name="35 - Διάγραμμα ροής: Εναλλακτική διεργασία"/>
          <p:cNvSpPr/>
          <p:nvPr/>
        </p:nvSpPr>
        <p:spPr>
          <a:xfrm>
            <a:off x="2428875" y="2500313"/>
            <a:ext cx="1071563"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1942 -</a:t>
            </a:r>
            <a:endParaRPr lang="el-GR" sz="1300" b="1" dirty="0" err="1">
              <a:solidFill>
                <a:schemeClr val="tx2">
                  <a:lumMod val="50000"/>
                </a:schemeClr>
              </a:solidFill>
            </a:endParaRPr>
          </a:p>
        </p:txBody>
      </p:sp>
      <p:pic>
        <p:nvPicPr>
          <p:cNvPr id="2050" name="Picture 2" descr="C:\Users\Αλτινης\Desktop\Ζωγράφοι Φλώρινας\Ιωάννου Άρης\Brother trees Ιωάννου.png"/>
          <p:cNvPicPr>
            <a:picLocks noChangeAspect="1" noChangeArrowheads="1"/>
          </p:cNvPicPr>
          <p:nvPr/>
        </p:nvPicPr>
        <p:blipFill>
          <a:blip r:embed="rId4" cstate="print"/>
          <a:srcRect/>
          <a:stretch>
            <a:fillRect/>
          </a:stretch>
        </p:blipFill>
        <p:spPr bwMode="auto">
          <a:xfrm>
            <a:off x="71406" y="4886395"/>
            <a:ext cx="1000132" cy="140164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2" name="Picture 4" descr="C:\Users\Αλτινης\Desktop\Ζωγράφοι Φλώρινας\Κύρκος Βασίλης\Κύρκος2.jpg"/>
          <p:cNvPicPr>
            <a:picLocks noChangeAspect="1" noChangeArrowheads="1"/>
          </p:cNvPicPr>
          <p:nvPr/>
        </p:nvPicPr>
        <p:blipFill>
          <a:blip r:embed="rId5"/>
          <a:srcRect/>
          <a:stretch>
            <a:fillRect/>
          </a:stretch>
        </p:blipFill>
        <p:spPr bwMode="auto">
          <a:xfrm>
            <a:off x="2500298" y="4929198"/>
            <a:ext cx="1043823" cy="129539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6" name="Picture 8"/>
          <p:cNvPicPr>
            <a:picLocks noChangeAspect="1" noChangeArrowheads="1"/>
          </p:cNvPicPr>
          <p:nvPr/>
        </p:nvPicPr>
        <p:blipFill>
          <a:blip r:embed="rId6" cstate="print"/>
          <a:srcRect/>
          <a:stretch>
            <a:fillRect/>
          </a:stretch>
        </p:blipFill>
        <p:spPr bwMode="auto">
          <a:xfrm>
            <a:off x="4786314" y="5060971"/>
            <a:ext cx="1000132" cy="115557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099" name="Picture 3"/>
          <p:cNvPicPr>
            <a:picLocks noChangeAspect="1" noChangeArrowheads="1"/>
          </p:cNvPicPr>
          <p:nvPr/>
        </p:nvPicPr>
        <p:blipFill>
          <a:blip r:embed="rId7"/>
          <a:srcRect/>
          <a:stretch>
            <a:fillRect/>
          </a:stretch>
        </p:blipFill>
        <p:spPr bwMode="auto">
          <a:xfrm>
            <a:off x="8140612" y="1142984"/>
            <a:ext cx="885951" cy="92869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 name="Picture 3"/>
          <p:cNvPicPr>
            <a:picLocks noChangeAspect="1" noChangeArrowheads="1"/>
          </p:cNvPicPr>
          <p:nvPr/>
        </p:nvPicPr>
        <p:blipFill>
          <a:blip r:embed="rId8" cstate="print"/>
          <a:srcRect/>
          <a:stretch>
            <a:fillRect/>
          </a:stretch>
        </p:blipFill>
        <p:spPr bwMode="auto">
          <a:xfrm>
            <a:off x="8159184" y="4929198"/>
            <a:ext cx="913410" cy="124458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1" name="Picture 5"/>
          <p:cNvPicPr>
            <a:picLocks noChangeAspect="1" noChangeArrowheads="1"/>
          </p:cNvPicPr>
          <p:nvPr/>
        </p:nvPicPr>
        <p:blipFill>
          <a:blip r:embed="rId9" cstate="print"/>
          <a:srcRect/>
          <a:stretch>
            <a:fillRect/>
          </a:stretch>
        </p:blipFill>
        <p:spPr bwMode="auto">
          <a:xfrm>
            <a:off x="4857752" y="3286124"/>
            <a:ext cx="882469" cy="130452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2" name="Picture 6" descr="C:\Users\Αλτινης\Desktop\Ζωγράφοι Φλώρινας\Βύσσιος Ξάνθιππος\Ξάνθιππος Βύσιος.jpg"/>
          <p:cNvPicPr>
            <a:picLocks noChangeAspect="1" noChangeArrowheads="1"/>
          </p:cNvPicPr>
          <p:nvPr/>
        </p:nvPicPr>
        <p:blipFill>
          <a:blip r:embed="rId10" cstate="print"/>
          <a:srcRect/>
          <a:stretch>
            <a:fillRect/>
          </a:stretch>
        </p:blipFill>
        <p:spPr bwMode="auto">
          <a:xfrm>
            <a:off x="6945686" y="4000504"/>
            <a:ext cx="1055338" cy="59530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3" name="Picture 7" descr="C:\Users\Αλτινης\Desktop\Ζωγράφοι Φλώρινας\Κύρκος Βασίλης\Κύρκος3.jpg"/>
          <p:cNvPicPr>
            <a:picLocks noChangeAspect="1" noChangeArrowheads="1"/>
          </p:cNvPicPr>
          <p:nvPr/>
        </p:nvPicPr>
        <p:blipFill>
          <a:blip r:embed="rId11"/>
          <a:srcRect/>
          <a:stretch>
            <a:fillRect/>
          </a:stretch>
        </p:blipFill>
        <p:spPr bwMode="auto">
          <a:xfrm>
            <a:off x="2500298" y="3500438"/>
            <a:ext cx="1000132" cy="112681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4" name="Picture 8" descr="C:\Users\Αλτινης\Desktop\Ζωγράφοι Φλώρινας\Ιωάννου Άρης\Ιωάννου Helen.png"/>
          <p:cNvPicPr>
            <a:picLocks noChangeAspect="1" noChangeArrowheads="1"/>
          </p:cNvPicPr>
          <p:nvPr/>
        </p:nvPicPr>
        <p:blipFill>
          <a:blip r:embed="rId12" cstate="print"/>
          <a:srcRect/>
          <a:stretch>
            <a:fillRect/>
          </a:stretch>
        </p:blipFill>
        <p:spPr bwMode="auto">
          <a:xfrm>
            <a:off x="71406" y="3500438"/>
            <a:ext cx="785818" cy="114300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57" name="56 - Ευθεία γραμμή σύνδεσης"/>
          <p:cNvCxnSpPr/>
          <p:nvPr/>
        </p:nvCxnSpPr>
        <p:spPr>
          <a:xfrm rot="5400000">
            <a:off x="-2108199" y="3251200"/>
            <a:ext cx="6500812"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8" name="57 - Επεξήγηση με παραλληλόγραμμο"/>
          <p:cNvSpPr/>
          <p:nvPr/>
        </p:nvSpPr>
        <p:spPr>
          <a:xfrm>
            <a:off x="0" y="71438"/>
            <a:ext cx="1071563" cy="642937"/>
          </a:xfrm>
          <a:prstGeom prst="wedgeRectCallout">
            <a:avLst>
              <a:gd name="adj1" fmla="val 29363"/>
              <a:gd name="adj2" fmla="val 59363"/>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Aris Ioannou</a:t>
            </a:r>
          </a:p>
        </p:txBody>
      </p:sp>
      <p:sp>
        <p:nvSpPr>
          <p:cNvPr id="60" name="59 - Επεξήγηση με παραλληλόγραμμο"/>
          <p:cNvSpPr>
            <a:spLocks noChangeArrowheads="1"/>
          </p:cNvSpPr>
          <p:nvPr/>
        </p:nvSpPr>
        <p:spPr bwMode="auto">
          <a:xfrm>
            <a:off x="2428875" y="71438"/>
            <a:ext cx="1071563" cy="642937"/>
          </a:xfrm>
          <a:prstGeom prst="wedgeRectCallout">
            <a:avLst>
              <a:gd name="adj1" fmla="val 21852"/>
              <a:gd name="adj2" fmla="val 65556"/>
            </a:avLst>
          </a:prstGeom>
          <a:solidFill>
            <a:srgbClr val="9A3130"/>
          </a:solidFill>
          <a:ln w="48000" cmpd="thickThin" algn="ctr">
            <a:solidFill>
              <a:srgbClr val="343437"/>
            </a:solidFill>
            <a:miter lim="800000"/>
            <a:headEnd/>
            <a:tailEnd/>
          </a:ln>
        </p:spPr>
        <p:txBody>
          <a:bodyPr anchor="ctr"/>
          <a:lstStyle/>
          <a:p>
            <a:pPr algn="ctr" fontAlgn="auto">
              <a:spcBef>
                <a:spcPts val="0"/>
              </a:spcBef>
              <a:spcAft>
                <a:spcPts val="0"/>
              </a:spcAft>
              <a:defRPr/>
            </a:pPr>
            <a:r>
              <a:rPr lang="en-US" sz="1300" b="1" dirty="0" err="1">
                <a:solidFill>
                  <a:schemeClr val="tx2">
                    <a:lumMod val="50000"/>
                  </a:schemeClr>
                </a:solidFill>
                <a:latin typeface="+mn-lt"/>
              </a:rPr>
              <a:t>Vassilis Kyrkos</a:t>
            </a:r>
          </a:p>
        </p:txBody>
      </p:sp>
      <p:cxnSp>
        <p:nvCxnSpPr>
          <p:cNvPr id="61" name="60 - Ευθεία γραμμή σύνδεσης"/>
          <p:cNvCxnSpPr/>
          <p:nvPr/>
        </p:nvCxnSpPr>
        <p:spPr>
          <a:xfrm rot="5400000">
            <a:off x="-8921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2" name="61 - Ευθεία γραμμή σύνδεσης"/>
          <p:cNvCxnSpPr/>
          <p:nvPr/>
        </p:nvCxnSpPr>
        <p:spPr>
          <a:xfrm rot="5400000">
            <a:off x="322262"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3" name="62 - Ευθεία γραμμή σύνδεσης"/>
          <p:cNvCxnSpPr/>
          <p:nvPr/>
        </p:nvCxnSpPr>
        <p:spPr>
          <a:xfrm rot="5400000">
            <a:off x="1465262"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4" name="63 - Ευθεία γραμμή σύνδεσης"/>
          <p:cNvCxnSpPr/>
          <p:nvPr/>
        </p:nvCxnSpPr>
        <p:spPr>
          <a:xfrm rot="5400000">
            <a:off x="2608262"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5" name="64 - Ευθεία γραμμή σύνδεσης"/>
          <p:cNvCxnSpPr/>
          <p:nvPr/>
        </p:nvCxnSpPr>
        <p:spPr>
          <a:xfrm rot="5400000">
            <a:off x="482123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6" name="65 - Επεξήγηση με παραλληλόγραμμο"/>
          <p:cNvSpPr/>
          <p:nvPr/>
        </p:nvSpPr>
        <p:spPr>
          <a:xfrm>
            <a:off x="3643313" y="71438"/>
            <a:ext cx="1071562" cy="642937"/>
          </a:xfrm>
          <a:prstGeom prst="wedgeRectCallout">
            <a:avLst>
              <a:gd name="adj1" fmla="val 29363"/>
              <a:gd name="adj2" fmla="val 59363"/>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a:solidFill>
                  <a:srgbClr val="68686D"/>
                </a:solidFill>
              </a:rPr>
              <a:t>Thanasis </a:t>
            </a:r>
            <a:r>
              <a:rPr lang="en-US" sz="1000" b="1">
                <a:solidFill>
                  <a:srgbClr val="68686D"/>
                </a:solidFill>
              </a:rPr>
              <a:t>Konstantinidis</a:t>
            </a:r>
          </a:p>
        </p:txBody>
      </p:sp>
      <p:sp>
        <p:nvSpPr>
          <p:cNvPr id="67" name="66 - Επεξήγηση με παραλληλόγραμμο"/>
          <p:cNvSpPr>
            <a:spLocks noChangeArrowheads="1"/>
          </p:cNvSpPr>
          <p:nvPr/>
        </p:nvSpPr>
        <p:spPr bwMode="auto">
          <a:xfrm>
            <a:off x="4786313" y="71438"/>
            <a:ext cx="1071562" cy="642937"/>
          </a:xfrm>
          <a:prstGeom prst="wedgeRectCallout">
            <a:avLst>
              <a:gd name="adj1" fmla="val 20222"/>
              <a:gd name="adj2" fmla="val 75185"/>
            </a:avLst>
          </a:prstGeom>
          <a:solidFill>
            <a:srgbClr val="9A3130"/>
          </a:solidFill>
          <a:ln w="48000" cmpd="thickThin" algn="ctr">
            <a:solidFill>
              <a:srgbClr val="343437"/>
            </a:solidFill>
            <a:miter lim="800000"/>
            <a:headEnd/>
            <a:tailEnd/>
          </a:ln>
        </p:spPr>
        <p:txBody>
          <a:bodyPr anchor="ctr"/>
          <a:lstStyle/>
          <a:p>
            <a:pPr algn="ctr"/>
            <a:r>
              <a:rPr lang="en-US" sz="1300" b="1">
                <a:solidFill>
                  <a:srgbClr val="68686D"/>
                </a:solidFill>
                <a:latin typeface="Corbel" pitchFamily="34" charset="0"/>
              </a:rPr>
              <a:t>Grigoris </a:t>
            </a:r>
            <a:r>
              <a:rPr lang="en-US" sz="1100" b="1">
                <a:solidFill>
                  <a:srgbClr val="68686D"/>
                </a:solidFill>
                <a:latin typeface="Corbel" pitchFamily="34" charset="0"/>
              </a:rPr>
              <a:t>Catzilamprou</a:t>
            </a:r>
          </a:p>
        </p:txBody>
      </p:sp>
      <p:sp>
        <p:nvSpPr>
          <p:cNvPr id="68" name="67 - Επεξήγηση με παραλληλόγραμμο"/>
          <p:cNvSpPr/>
          <p:nvPr/>
        </p:nvSpPr>
        <p:spPr>
          <a:xfrm>
            <a:off x="7072313" y="71438"/>
            <a:ext cx="928687" cy="642937"/>
          </a:xfrm>
          <a:prstGeom prst="wedgeRectCallout">
            <a:avLst>
              <a:gd name="adj1" fmla="val 29363"/>
              <a:gd name="adj2" fmla="val 59363"/>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a:solidFill>
                  <a:srgbClr val="68686D"/>
                </a:solidFill>
              </a:rPr>
              <a:t>Vyssios </a:t>
            </a:r>
            <a:r>
              <a:rPr lang="en-US" sz="1100" b="1">
                <a:solidFill>
                  <a:srgbClr val="68686D"/>
                </a:solidFill>
              </a:rPr>
              <a:t>Xanthippos</a:t>
            </a:r>
          </a:p>
        </p:txBody>
      </p:sp>
      <p:sp>
        <p:nvSpPr>
          <p:cNvPr id="69" name="68 - Επεξήγηση με παραλληλόγραμμο"/>
          <p:cNvSpPr/>
          <p:nvPr/>
        </p:nvSpPr>
        <p:spPr>
          <a:xfrm>
            <a:off x="8143875" y="71438"/>
            <a:ext cx="928688" cy="571500"/>
          </a:xfrm>
          <a:prstGeom prst="wedgeRectCallout">
            <a:avLst>
              <a:gd name="adj1" fmla="val 30200"/>
              <a:gd name="adj2" fmla="val 97010"/>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Takis Bessas</a:t>
            </a:r>
          </a:p>
        </p:txBody>
      </p:sp>
      <p:sp>
        <p:nvSpPr>
          <p:cNvPr id="70" name="69 - Επεξήγηση με παραλληλόγραμμο"/>
          <p:cNvSpPr>
            <a:spLocks noChangeArrowheads="1"/>
          </p:cNvSpPr>
          <p:nvPr/>
        </p:nvSpPr>
        <p:spPr bwMode="auto">
          <a:xfrm>
            <a:off x="1214438" y="71438"/>
            <a:ext cx="1071562" cy="642937"/>
          </a:xfrm>
          <a:prstGeom prst="wedgeRectCallout">
            <a:avLst>
              <a:gd name="adj1" fmla="val 25407"/>
              <a:gd name="adj2" fmla="val 70000"/>
            </a:avLst>
          </a:prstGeom>
          <a:solidFill>
            <a:srgbClr val="9A3130"/>
          </a:solidFill>
          <a:ln w="48000" cmpd="thickThin" algn="ctr">
            <a:solidFill>
              <a:srgbClr val="343437"/>
            </a:solidFill>
            <a:miter lim="800000"/>
            <a:headEnd/>
            <a:tailEnd/>
          </a:ln>
        </p:spPr>
        <p:txBody>
          <a:bodyPr anchor="ctr"/>
          <a:lstStyle/>
          <a:p>
            <a:pPr algn="ctr"/>
            <a:r>
              <a:rPr lang="en-US" sz="1300" b="1">
                <a:solidFill>
                  <a:srgbClr val="68686D"/>
                </a:solidFill>
                <a:latin typeface="Corbel" pitchFamily="34" charset="0"/>
              </a:rPr>
              <a:t>Marika</a:t>
            </a:r>
          </a:p>
          <a:p>
            <a:pPr algn="ctr"/>
            <a:r>
              <a:rPr lang="en-US" sz="1300" b="1">
                <a:solidFill>
                  <a:srgbClr val="68686D"/>
                </a:solidFill>
                <a:latin typeface="Corbel" pitchFamily="34" charset="0"/>
              </a:rPr>
              <a:t>Thoidou – Athanasiou</a:t>
            </a:r>
          </a:p>
        </p:txBody>
      </p:sp>
      <p:cxnSp>
        <p:nvCxnSpPr>
          <p:cNvPr id="71" name="70 - Ευθεία γραμμή σύνδεσης"/>
          <p:cNvCxnSpPr/>
          <p:nvPr/>
        </p:nvCxnSpPr>
        <p:spPr>
          <a:xfrm>
            <a:off x="0" y="47148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71 - Ευθεία γραμμή σύνδεσης"/>
          <p:cNvCxnSpPr/>
          <p:nvPr/>
        </p:nvCxnSpPr>
        <p:spPr>
          <a:xfrm>
            <a:off x="1143000" y="4714875"/>
            <a:ext cx="1214438"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72 - Ευθεία γραμμή σύνδεσης"/>
          <p:cNvCxnSpPr/>
          <p:nvPr/>
        </p:nvCxnSpPr>
        <p:spPr>
          <a:xfrm>
            <a:off x="2428875" y="47148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73 - Ευθεία γραμμή σύνδεσης"/>
          <p:cNvCxnSpPr/>
          <p:nvPr/>
        </p:nvCxnSpPr>
        <p:spPr>
          <a:xfrm>
            <a:off x="4786313" y="4714875"/>
            <a:ext cx="100012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74 - Ευθεία γραμμή σύνδεσης"/>
          <p:cNvCxnSpPr/>
          <p:nvPr/>
        </p:nvCxnSpPr>
        <p:spPr>
          <a:xfrm>
            <a:off x="3643313" y="4714875"/>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75 - Ευθεία γραμμή σύνδεσης"/>
          <p:cNvCxnSpPr/>
          <p:nvPr/>
        </p:nvCxnSpPr>
        <p:spPr>
          <a:xfrm>
            <a:off x="6929438" y="47164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76 - Ευθεία γραμμή σύνδεσης"/>
          <p:cNvCxnSpPr/>
          <p:nvPr/>
        </p:nvCxnSpPr>
        <p:spPr>
          <a:xfrm flipV="1">
            <a:off x="8143875" y="4714875"/>
            <a:ext cx="100012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77 - Ευθεία γραμμή σύνδεσης"/>
          <p:cNvCxnSpPr/>
          <p:nvPr/>
        </p:nvCxnSpPr>
        <p:spPr>
          <a:xfrm>
            <a:off x="0"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78 - Ευθεία γραμμή σύνδεσης"/>
          <p:cNvCxnSpPr/>
          <p:nvPr/>
        </p:nvCxnSpPr>
        <p:spPr>
          <a:xfrm>
            <a:off x="1143000" y="6354763"/>
            <a:ext cx="1214438"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79 - Ευθεία γραμμή σύνδεσης"/>
          <p:cNvCxnSpPr/>
          <p:nvPr/>
        </p:nvCxnSpPr>
        <p:spPr>
          <a:xfrm>
            <a:off x="2428875"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80 - Ευθεία γραμμή σύνδεσης"/>
          <p:cNvCxnSpPr/>
          <p:nvPr/>
        </p:nvCxnSpPr>
        <p:spPr>
          <a:xfrm>
            <a:off x="4786313" y="635793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81 - Ευθεία γραμμή σύνδεσης"/>
          <p:cNvCxnSpPr/>
          <p:nvPr/>
        </p:nvCxnSpPr>
        <p:spPr>
          <a:xfrm>
            <a:off x="3643313" y="6357938"/>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82 - Ευθεία γραμμή σύνδεσης"/>
          <p:cNvCxnSpPr/>
          <p:nvPr/>
        </p:nvCxnSpPr>
        <p:spPr>
          <a:xfrm>
            <a:off x="7000875" y="635793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83 - Ευθεία γραμμή σύνδεσης"/>
          <p:cNvCxnSpPr/>
          <p:nvPr/>
        </p:nvCxnSpPr>
        <p:spPr>
          <a:xfrm>
            <a:off x="8072438" y="6356350"/>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13"/>
          <a:srcRect/>
          <a:stretch>
            <a:fillRect/>
          </a:stretch>
        </p:blipFill>
        <p:spPr bwMode="auto">
          <a:xfrm>
            <a:off x="1214414" y="1255702"/>
            <a:ext cx="1085402" cy="81597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5" name="Picture 3"/>
          <p:cNvPicPr>
            <a:picLocks noChangeAspect="1" noChangeArrowheads="1"/>
          </p:cNvPicPr>
          <p:nvPr/>
        </p:nvPicPr>
        <p:blipFill>
          <a:blip r:embed="rId14" cstate="print"/>
          <a:srcRect/>
          <a:stretch>
            <a:fillRect/>
          </a:stretch>
        </p:blipFill>
        <p:spPr bwMode="auto">
          <a:xfrm>
            <a:off x="1214414" y="5286388"/>
            <a:ext cx="1146814" cy="95328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7" name="Picture 5"/>
          <p:cNvPicPr>
            <a:picLocks noChangeAspect="1" noChangeArrowheads="1"/>
          </p:cNvPicPr>
          <p:nvPr/>
        </p:nvPicPr>
        <p:blipFill>
          <a:blip r:embed="rId15"/>
          <a:srcRect/>
          <a:stretch>
            <a:fillRect/>
          </a:stretch>
        </p:blipFill>
        <p:spPr bwMode="auto">
          <a:xfrm>
            <a:off x="7000893" y="1000108"/>
            <a:ext cx="928693" cy="107397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8" name="Picture 6" descr="C:\Users\Αλτινης\Desktop\Ζωγράφοι Φλώρινας\Κύρκος Βασίλης\kyrkos.jpg"/>
          <p:cNvPicPr>
            <a:picLocks noChangeAspect="1" noChangeArrowheads="1"/>
          </p:cNvPicPr>
          <p:nvPr/>
        </p:nvPicPr>
        <p:blipFill>
          <a:blip r:embed="rId16" cstate="print"/>
          <a:srcRect/>
          <a:stretch>
            <a:fillRect/>
          </a:stretch>
        </p:blipFill>
        <p:spPr bwMode="auto">
          <a:xfrm>
            <a:off x="2428860" y="1000108"/>
            <a:ext cx="1071570" cy="104461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9" name="Picture 7" descr="C:\Users\Αλτινης\Desktop\Ζωγράφοι Φλώρινας\Κωνσταντινίδης Θανάσης\θανασης κωνσταντινιδης αυτοπροσωπογραφια.JPG"/>
          <p:cNvPicPr>
            <a:picLocks noChangeAspect="1" noChangeArrowheads="1"/>
          </p:cNvPicPr>
          <p:nvPr/>
        </p:nvPicPr>
        <p:blipFill>
          <a:blip r:embed="rId17" cstate="print"/>
          <a:srcRect/>
          <a:stretch>
            <a:fillRect/>
          </a:stretch>
        </p:blipFill>
        <p:spPr bwMode="auto">
          <a:xfrm>
            <a:off x="3643306" y="857232"/>
            <a:ext cx="886596" cy="126205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1" name="Picture 9" descr="https://fbcdn-sphotos-f-a.akamaihd.net/hphotos-ak-frc3/25004_120013421343923_2598766_n.jpg?lvh=1"/>
          <p:cNvPicPr>
            <a:picLocks noChangeAspect="1" noChangeArrowheads="1"/>
          </p:cNvPicPr>
          <p:nvPr/>
        </p:nvPicPr>
        <p:blipFill>
          <a:blip r:embed="rId18" cstate="print"/>
          <a:srcRect/>
          <a:stretch>
            <a:fillRect/>
          </a:stretch>
        </p:blipFill>
        <p:spPr bwMode="auto">
          <a:xfrm>
            <a:off x="8126051" y="3857628"/>
            <a:ext cx="1017981" cy="73340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3" name="Picture 11" descr="https://fbcdn-sphotos-c-a.akamaihd.net/hphotos-ak-ash2/25004_120013431343922_6011339_n.jpg?lvh=1"/>
          <p:cNvPicPr>
            <a:picLocks noChangeAspect="1" noChangeArrowheads="1"/>
          </p:cNvPicPr>
          <p:nvPr/>
        </p:nvPicPr>
        <p:blipFill>
          <a:blip r:embed="rId19" cstate="print"/>
          <a:srcRect/>
          <a:stretch>
            <a:fillRect/>
          </a:stretch>
        </p:blipFill>
        <p:spPr bwMode="auto">
          <a:xfrm>
            <a:off x="3643306" y="3929066"/>
            <a:ext cx="966794" cy="65917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85" name="84 - Ευθεία γραμμή σύνδεσης"/>
          <p:cNvCxnSpPr/>
          <p:nvPr/>
        </p:nvCxnSpPr>
        <p:spPr>
          <a:xfrm rot="5400000">
            <a:off x="3678238" y="3321050"/>
            <a:ext cx="6500812"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86" name="85 - Επεξήγηση με παραλληλόγραμμο"/>
          <p:cNvSpPr/>
          <p:nvPr/>
        </p:nvSpPr>
        <p:spPr>
          <a:xfrm>
            <a:off x="5929313" y="71438"/>
            <a:ext cx="928687" cy="571500"/>
          </a:xfrm>
          <a:prstGeom prst="wedgeRectCallout">
            <a:avLst>
              <a:gd name="adj1" fmla="val 28526"/>
              <a:gd name="adj2" fmla="val 97010"/>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Themis</a:t>
            </a:r>
            <a:r>
              <a:rPr lang="en-US" sz="1300" b="1" dirty="0">
                <a:solidFill>
                  <a:schemeClr val="tx2">
                    <a:lumMod val="50000"/>
                  </a:schemeClr>
                </a:solidFill>
              </a:rPr>
              <a:t> </a:t>
            </a:r>
            <a:r>
              <a:rPr lang="en-US" sz="1300" b="1" dirty="0" err="1">
                <a:solidFill>
                  <a:schemeClr val="tx2">
                    <a:lumMod val="50000"/>
                  </a:schemeClr>
                </a:solidFill>
              </a:rPr>
              <a:t>Milosis</a:t>
            </a:r>
          </a:p>
        </p:txBody>
      </p:sp>
      <p:sp>
        <p:nvSpPr>
          <p:cNvPr id="87" name="86 - Διάγραμμα ροής: Εναλλακτική διεργασία"/>
          <p:cNvSpPr/>
          <p:nvPr/>
        </p:nvSpPr>
        <p:spPr>
          <a:xfrm>
            <a:off x="5929313" y="2500313"/>
            <a:ext cx="928687" cy="357187"/>
          </a:xfrm>
          <a:prstGeom prst="flowChartAlternateProcess">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50000"/>
                  </a:schemeClr>
                </a:solidFill>
              </a:rPr>
              <a:t>1946 -</a:t>
            </a:r>
            <a:endParaRPr lang="el-GR" sz="1300" b="1" dirty="0" err="1">
              <a:solidFill>
                <a:schemeClr val="tx2">
                  <a:lumMod val="50000"/>
                </a:schemeClr>
              </a:solidFill>
            </a:endParaRPr>
          </a:p>
        </p:txBody>
      </p:sp>
      <p:pic>
        <p:nvPicPr>
          <p:cNvPr id="3" name="Picture 2"/>
          <p:cNvPicPr>
            <a:picLocks noChangeAspect="1" noChangeArrowheads="1"/>
          </p:cNvPicPr>
          <p:nvPr/>
        </p:nvPicPr>
        <p:blipFill>
          <a:blip r:embed="rId20" cstate="print"/>
          <a:srcRect/>
          <a:stretch>
            <a:fillRect/>
          </a:stretch>
        </p:blipFill>
        <p:spPr bwMode="auto">
          <a:xfrm>
            <a:off x="142844" y="1142984"/>
            <a:ext cx="857256" cy="96239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 name="Picture 3" descr="C:\Users\Αλτινης\Desktop\Ζωγράφοι Φλώρινας\Θωΐδου Αθανασίου Μαρίκα\Π115.jpg"/>
          <p:cNvPicPr>
            <a:picLocks noChangeAspect="1" noChangeArrowheads="1"/>
          </p:cNvPicPr>
          <p:nvPr/>
        </p:nvPicPr>
        <p:blipFill>
          <a:blip r:embed="rId21" cstate="print"/>
          <a:srcRect/>
          <a:stretch>
            <a:fillRect/>
          </a:stretch>
        </p:blipFill>
        <p:spPr bwMode="auto">
          <a:xfrm>
            <a:off x="1285852" y="3643314"/>
            <a:ext cx="989444" cy="96834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6" name="Picture 4" descr="C:\Users\Αλτινης\Desktop\Ζωγράφοι Φλώρινας\Κωνσταντινίδης Θανάσης\Π022.JPG"/>
          <p:cNvPicPr>
            <a:picLocks noChangeAspect="1" noChangeArrowheads="1"/>
          </p:cNvPicPr>
          <p:nvPr/>
        </p:nvPicPr>
        <p:blipFill>
          <a:blip r:embed="rId22" cstate="print"/>
          <a:srcRect/>
          <a:stretch>
            <a:fillRect/>
          </a:stretch>
        </p:blipFill>
        <p:spPr bwMode="auto">
          <a:xfrm>
            <a:off x="3643306" y="5500702"/>
            <a:ext cx="974058" cy="70325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6" name="Picture 6"/>
          <p:cNvPicPr>
            <a:picLocks noChangeAspect="1" noChangeArrowheads="1"/>
          </p:cNvPicPr>
          <p:nvPr/>
        </p:nvPicPr>
        <p:blipFill>
          <a:blip r:embed="rId23" cstate="print"/>
          <a:srcRect/>
          <a:stretch>
            <a:fillRect/>
          </a:stretch>
        </p:blipFill>
        <p:spPr bwMode="auto">
          <a:xfrm>
            <a:off x="6035088" y="1071546"/>
            <a:ext cx="680052" cy="101282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89" name="88 - Ευθεία γραμμή σύνδεσης"/>
          <p:cNvCxnSpPr/>
          <p:nvPr/>
        </p:nvCxnSpPr>
        <p:spPr>
          <a:xfrm>
            <a:off x="5857875" y="4714875"/>
            <a:ext cx="100012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89 - Ευθεία γραμμή σύνδεσης"/>
          <p:cNvCxnSpPr/>
          <p:nvPr/>
        </p:nvCxnSpPr>
        <p:spPr>
          <a:xfrm>
            <a:off x="5857875" y="635793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7" descr="C:\Users\Αλτινης\Desktop\Ζωγράφοι Φλώρινας\Μηλώσης Θέμης\Πίνακες Μηλώση\Νεκρή φύση\075.tif"/>
          <p:cNvPicPr>
            <a:picLocks noChangeAspect="1" noChangeArrowheads="1"/>
          </p:cNvPicPr>
          <p:nvPr/>
        </p:nvPicPr>
        <p:blipFill>
          <a:blip r:embed="rId24"/>
          <a:srcRect/>
          <a:stretch>
            <a:fillRect/>
          </a:stretch>
        </p:blipFill>
        <p:spPr bwMode="auto">
          <a:xfrm>
            <a:off x="5929322" y="3857628"/>
            <a:ext cx="888934" cy="70642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0" name="Picture 8" descr="C:\Users\Αλτινης\Desktop\Ζωγράφοι Φλώρινας\Μηλώσης Θέμης\Πίνακες Μηλώση\Η Ρήνα\099.tif"/>
          <p:cNvPicPr>
            <a:picLocks noChangeAspect="1" noChangeArrowheads="1"/>
          </p:cNvPicPr>
          <p:nvPr/>
        </p:nvPicPr>
        <p:blipFill>
          <a:blip r:embed="rId25"/>
          <a:srcRect/>
          <a:stretch>
            <a:fillRect/>
          </a:stretch>
        </p:blipFill>
        <p:spPr bwMode="auto">
          <a:xfrm>
            <a:off x="5929322" y="5072074"/>
            <a:ext cx="867732" cy="113823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20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4104"/>
                                        </p:tgtEl>
                                        <p:attrNameLst>
                                          <p:attrName>style.visibility</p:attrName>
                                        </p:attrNameLst>
                                      </p:cBhvr>
                                      <p:to>
                                        <p:strVal val="visible"/>
                                      </p:to>
                                    </p:set>
                                    <p:animEffect transition="in" filter="fade">
                                      <p:cBhvr>
                                        <p:cTn id="16" dur="2000"/>
                                        <p:tgtEl>
                                          <p:spTgt spid="4104"/>
                                        </p:tgtEl>
                                      </p:cBhvr>
                                    </p:animEffect>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20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fade">
                                      <p:cBhvr>
                                        <p:cTn id="27" dur="2000"/>
                                        <p:tgtEl>
                                          <p:spTgt spid="30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2000"/>
                                        <p:tgtEl>
                                          <p:spTgt spid="30"/>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20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3075"/>
                                        </p:tgtEl>
                                        <p:attrNameLst>
                                          <p:attrName>style.visibility</p:attrName>
                                        </p:attrNameLst>
                                      </p:cBhvr>
                                      <p:to>
                                        <p:strVal val="visible"/>
                                      </p:to>
                                    </p:set>
                                    <p:animEffect transition="in" filter="fade">
                                      <p:cBhvr>
                                        <p:cTn id="36" dur="2000"/>
                                        <p:tgtEl>
                                          <p:spTgt spid="307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2000"/>
                                        <p:tgtEl>
                                          <p:spTgt spid="60"/>
                                        </p:tgtEl>
                                      </p:cBhvr>
                                    </p:animEffect>
                                  </p:childTnLst>
                                </p:cTn>
                              </p:par>
                              <p:par>
                                <p:cTn id="42" presetID="10" presetClass="entr" presetSubtype="0" fill="hold" nodeType="withEffect">
                                  <p:stCondLst>
                                    <p:cond delay="0"/>
                                  </p:stCondLst>
                                  <p:childTnLst>
                                    <p:set>
                                      <p:cBhvr>
                                        <p:cTn id="43" dur="1" fill="hold">
                                          <p:stCondLst>
                                            <p:cond delay="0"/>
                                          </p:stCondLst>
                                        </p:cTn>
                                        <p:tgtEl>
                                          <p:spTgt spid="3078"/>
                                        </p:tgtEl>
                                        <p:attrNameLst>
                                          <p:attrName>style.visibility</p:attrName>
                                        </p:attrNameLst>
                                      </p:cBhvr>
                                      <p:to>
                                        <p:strVal val="visible"/>
                                      </p:to>
                                    </p:set>
                                    <p:animEffect transition="in" filter="fade">
                                      <p:cBhvr>
                                        <p:cTn id="44" dur="2000"/>
                                        <p:tgtEl>
                                          <p:spTgt spid="30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2000"/>
                                        <p:tgtEl>
                                          <p:spTgt spid="36"/>
                                        </p:tgtEl>
                                      </p:cBhvr>
                                    </p:animEffect>
                                  </p:childTnLst>
                                </p:cTn>
                              </p:par>
                              <p:par>
                                <p:cTn id="48" presetID="10" presetClass="entr" presetSubtype="0" fill="hold" nodeType="withEffect">
                                  <p:stCondLst>
                                    <p:cond delay="0"/>
                                  </p:stCondLst>
                                  <p:childTnLst>
                                    <p:set>
                                      <p:cBhvr>
                                        <p:cTn id="49" dur="1" fill="hold">
                                          <p:stCondLst>
                                            <p:cond delay="0"/>
                                          </p:stCondLst>
                                        </p:cTn>
                                        <p:tgtEl>
                                          <p:spTgt spid="4103"/>
                                        </p:tgtEl>
                                        <p:attrNameLst>
                                          <p:attrName>style.visibility</p:attrName>
                                        </p:attrNameLst>
                                      </p:cBhvr>
                                      <p:to>
                                        <p:strVal val="visible"/>
                                      </p:to>
                                    </p:set>
                                    <p:animEffect transition="in" filter="fade">
                                      <p:cBhvr>
                                        <p:cTn id="50" dur="2000"/>
                                        <p:tgtEl>
                                          <p:spTgt spid="4103"/>
                                        </p:tgtEl>
                                      </p:cBhvr>
                                    </p:animEffect>
                                  </p:childTnLst>
                                </p:cTn>
                              </p:par>
                              <p:par>
                                <p:cTn id="51" presetID="10" presetClass="entr" presetSubtype="0" fill="hold" nodeType="withEffect">
                                  <p:stCondLst>
                                    <p:cond delay="0"/>
                                  </p:stCondLst>
                                  <p:childTnLst>
                                    <p:set>
                                      <p:cBhvr>
                                        <p:cTn id="52" dur="1" fill="hold">
                                          <p:stCondLst>
                                            <p:cond delay="0"/>
                                          </p:stCondLst>
                                        </p:cTn>
                                        <p:tgtEl>
                                          <p:spTgt spid="2052"/>
                                        </p:tgtEl>
                                        <p:attrNameLst>
                                          <p:attrName>style.visibility</p:attrName>
                                        </p:attrNameLst>
                                      </p:cBhvr>
                                      <p:to>
                                        <p:strVal val="visible"/>
                                      </p:to>
                                    </p:set>
                                    <p:animEffect transition="in" filter="fade">
                                      <p:cBhvr>
                                        <p:cTn id="53" dur="2000"/>
                                        <p:tgtEl>
                                          <p:spTgt spid="205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2000"/>
                                        <p:tgtEl>
                                          <p:spTgt spid="66"/>
                                        </p:tgtEl>
                                      </p:cBhvr>
                                    </p:animEffect>
                                  </p:childTnLst>
                                </p:cTn>
                              </p:par>
                              <p:par>
                                <p:cTn id="59" presetID="10" presetClass="entr" presetSubtype="0" fill="hold" nodeType="withEffect">
                                  <p:stCondLst>
                                    <p:cond delay="0"/>
                                  </p:stCondLst>
                                  <p:childTnLst>
                                    <p:set>
                                      <p:cBhvr>
                                        <p:cTn id="60" dur="1" fill="hold">
                                          <p:stCondLst>
                                            <p:cond delay="0"/>
                                          </p:stCondLst>
                                        </p:cTn>
                                        <p:tgtEl>
                                          <p:spTgt spid="3079"/>
                                        </p:tgtEl>
                                        <p:attrNameLst>
                                          <p:attrName>style.visibility</p:attrName>
                                        </p:attrNameLst>
                                      </p:cBhvr>
                                      <p:to>
                                        <p:strVal val="visible"/>
                                      </p:to>
                                    </p:set>
                                    <p:animEffect transition="in" filter="fade">
                                      <p:cBhvr>
                                        <p:cTn id="61" dur="2000"/>
                                        <p:tgtEl>
                                          <p:spTgt spid="307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2000"/>
                                        <p:tgtEl>
                                          <p:spTgt spid="37"/>
                                        </p:tgtEl>
                                      </p:cBhvr>
                                    </p:animEffect>
                                  </p:childTnLst>
                                </p:cTn>
                              </p:par>
                              <p:par>
                                <p:cTn id="65" presetID="10" presetClass="entr" presetSubtype="0" fill="hold" nodeType="withEffect">
                                  <p:stCondLst>
                                    <p:cond delay="0"/>
                                  </p:stCondLst>
                                  <p:childTnLst>
                                    <p:set>
                                      <p:cBhvr>
                                        <p:cTn id="66" dur="1" fill="hold">
                                          <p:stCondLst>
                                            <p:cond delay="0"/>
                                          </p:stCondLst>
                                        </p:cTn>
                                        <p:tgtEl>
                                          <p:spTgt spid="3083"/>
                                        </p:tgtEl>
                                        <p:attrNameLst>
                                          <p:attrName>style.visibility</p:attrName>
                                        </p:attrNameLst>
                                      </p:cBhvr>
                                      <p:to>
                                        <p:strVal val="visible"/>
                                      </p:to>
                                    </p:set>
                                    <p:animEffect transition="in" filter="fade">
                                      <p:cBhvr>
                                        <p:cTn id="67" dur="2000"/>
                                        <p:tgtEl>
                                          <p:spTgt spid="3083"/>
                                        </p:tgtEl>
                                      </p:cBhvr>
                                    </p:animEffect>
                                  </p:childTnLst>
                                </p:cTn>
                              </p:par>
                              <p:par>
                                <p:cTn id="68" presetID="10" presetClass="entr" presetSubtype="0" fill="hold" nodeType="withEffect">
                                  <p:stCondLst>
                                    <p:cond delay="0"/>
                                  </p:stCondLst>
                                  <p:childTnLst>
                                    <p:set>
                                      <p:cBhvr>
                                        <p:cTn id="69" dur="1" fill="hold">
                                          <p:stCondLst>
                                            <p:cond delay="0"/>
                                          </p:stCondLst>
                                        </p:cTn>
                                        <p:tgtEl>
                                          <p:spTgt spid="3076"/>
                                        </p:tgtEl>
                                        <p:attrNameLst>
                                          <p:attrName>style.visibility</p:attrName>
                                        </p:attrNameLst>
                                      </p:cBhvr>
                                      <p:to>
                                        <p:strVal val="visible"/>
                                      </p:to>
                                    </p:set>
                                    <p:animEffect transition="in" filter="fade">
                                      <p:cBhvr>
                                        <p:cTn id="70" dur="2000"/>
                                        <p:tgtEl>
                                          <p:spTgt spid="307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2000"/>
                                        <p:tgtEl>
                                          <p:spTgt spid="67"/>
                                        </p:tgtEl>
                                      </p:cBhvr>
                                    </p:animEffect>
                                  </p:childTnLst>
                                </p:cTn>
                              </p:par>
                              <p:par>
                                <p:cTn id="76" presetID="10" presetClass="entr" presetSubtype="0" fill="hold" nodeType="withEffect">
                                  <p:stCondLst>
                                    <p:cond delay="0"/>
                                  </p:stCondLst>
                                  <p:childTnLst>
                                    <p:set>
                                      <p:cBhvr>
                                        <p:cTn id="77" dur="1" fill="hold">
                                          <p:stCondLst>
                                            <p:cond delay="0"/>
                                          </p:stCondLst>
                                        </p:cTn>
                                        <p:tgtEl>
                                          <p:spTgt spid="2054"/>
                                        </p:tgtEl>
                                        <p:attrNameLst>
                                          <p:attrName>style.visibility</p:attrName>
                                        </p:attrNameLst>
                                      </p:cBhvr>
                                      <p:to>
                                        <p:strVal val="visible"/>
                                      </p:to>
                                    </p:set>
                                    <p:animEffect transition="in" filter="fade">
                                      <p:cBhvr>
                                        <p:cTn id="78" dur="2000"/>
                                        <p:tgtEl>
                                          <p:spTgt spid="205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2000"/>
                                        <p:tgtEl>
                                          <p:spTgt spid="39"/>
                                        </p:tgtEl>
                                      </p:cBhvr>
                                    </p:animEffect>
                                  </p:childTnLst>
                                </p:cTn>
                              </p:par>
                              <p:par>
                                <p:cTn id="82" presetID="10" presetClass="entr" presetSubtype="0" fill="hold" nodeType="withEffect">
                                  <p:stCondLst>
                                    <p:cond delay="0"/>
                                  </p:stCondLst>
                                  <p:childTnLst>
                                    <p:set>
                                      <p:cBhvr>
                                        <p:cTn id="83" dur="1" fill="hold">
                                          <p:stCondLst>
                                            <p:cond delay="0"/>
                                          </p:stCondLst>
                                        </p:cTn>
                                        <p:tgtEl>
                                          <p:spTgt spid="4101"/>
                                        </p:tgtEl>
                                        <p:attrNameLst>
                                          <p:attrName>style.visibility</p:attrName>
                                        </p:attrNameLst>
                                      </p:cBhvr>
                                      <p:to>
                                        <p:strVal val="visible"/>
                                      </p:to>
                                    </p:set>
                                    <p:animEffect transition="in" filter="fade">
                                      <p:cBhvr>
                                        <p:cTn id="84" dur="2000"/>
                                        <p:tgtEl>
                                          <p:spTgt spid="4101"/>
                                        </p:tgtEl>
                                      </p:cBhvr>
                                    </p:animEffect>
                                  </p:childTnLst>
                                </p:cTn>
                              </p:par>
                              <p:par>
                                <p:cTn id="85" presetID="10" presetClass="entr" presetSubtype="0" fill="hold" nodeType="withEffect">
                                  <p:stCondLst>
                                    <p:cond delay="0"/>
                                  </p:stCondLst>
                                  <p:childTnLst>
                                    <p:set>
                                      <p:cBhvr>
                                        <p:cTn id="86" dur="1" fill="hold">
                                          <p:stCondLst>
                                            <p:cond delay="0"/>
                                          </p:stCondLst>
                                        </p:cTn>
                                        <p:tgtEl>
                                          <p:spTgt spid="2056"/>
                                        </p:tgtEl>
                                        <p:attrNameLst>
                                          <p:attrName>style.visibility</p:attrName>
                                        </p:attrNameLst>
                                      </p:cBhvr>
                                      <p:to>
                                        <p:strVal val="visible"/>
                                      </p:to>
                                    </p:set>
                                    <p:animEffect transition="in" filter="fade">
                                      <p:cBhvr>
                                        <p:cTn id="87" dur="2000"/>
                                        <p:tgtEl>
                                          <p:spTgt spid="205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2000"/>
                                        <p:tgtEl>
                                          <p:spTgt spid="86"/>
                                        </p:tgtEl>
                                      </p:cBhvr>
                                    </p:animEffect>
                                  </p:childTnLst>
                                </p:cTn>
                              </p:par>
                              <p:par>
                                <p:cTn id="93" presetID="10" presetClass="entr" presetSubtype="0" fill="hold" nodeType="withEffect">
                                  <p:stCondLst>
                                    <p:cond delay="0"/>
                                  </p:stCondLst>
                                  <p:childTnLst>
                                    <p:set>
                                      <p:cBhvr>
                                        <p:cTn id="94" dur="1" fill="hold">
                                          <p:stCondLst>
                                            <p:cond delay="0"/>
                                          </p:stCondLst>
                                        </p:cTn>
                                        <p:tgtEl>
                                          <p:spTgt spid="6"/>
                                        </p:tgtEl>
                                        <p:attrNameLst>
                                          <p:attrName>style.visibility</p:attrName>
                                        </p:attrNameLst>
                                      </p:cBhvr>
                                      <p:to>
                                        <p:strVal val="visible"/>
                                      </p:to>
                                    </p:set>
                                    <p:animEffect transition="in" filter="fade">
                                      <p:cBhvr>
                                        <p:cTn id="95" dur="2000"/>
                                        <p:tgtEl>
                                          <p:spTgt spid="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fade">
                                      <p:cBhvr>
                                        <p:cTn id="98" dur="2000"/>
                                        <p:tgtEl>
                                          <p:spTgt spid="87"/>
                                        </p:tgtEl>
                                      </p:cBhvr>
                                    </p:animEffect>
                                  </p:childTnLst>
                                </p:cTn>
                              </p:par>
                              <p:par>
                                <p:cTn id="99" presetID="10" presetClass="entr" presetSubtype="0" fill="hold" nodeType="with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2000"/>
                                        <p:tgtEl>
                                          <p:spTgt spid="7"/>
                                        </p:tgtEl>
                                      </p:cBhvr>
                                    </p:animEffect>
                                  </p:childTnLst>
                                </p:cTn>
                              </p:par>
                              <p:par>
                                <p:cTn id="102" presetID="10" presetClass="entr" presetSubtype="0" fill="hold" nodeType="withEffect">
                                  <p:stCondLst>
                                    <p:cond delay="0"/>
                                  </p:stCondLst>
                                  <p:childTnLst>
                                    <p:set>
                                      <p:cBhvr>
                                        <p:cTn id="103" dur="1" fill="hold">
                                          <p:stCondLst>
                                            <p:cond delay="0"/>
                                          </p:stCondLst>
                                        </p:cTn>
                                        <p:tgtEl>
                                          <p:spTgt spid="3080"/>
                                        </p:tgtEl>
                                        <p:attrNameLst>
                                          <p:attrName>style.visibility</p:attrName>
                                        </p:attrNameLst>
                                      </p:cBhvr>
                                      <p:to>
                                        <p:strVal val="visible"/>
                                      </p:to>
                                    </p:set>
                                    <p:animEffect transition="in" filter="fade">
                                      <p:cBhvr>
                                        <p:cTn id="104" dur="2000"/>
                                        <p:tgtEl>
                                          <p:spTgt spid="3080"/>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2000"/>
                                        <p:tgtEl>
                                          <p:spTgt spid="68"/>
                                        </p:tgtEl>
                                      </p:cBhvr>
                                    </p:animEffect>
                                  </p:childTnLst>
                                </p:cTn>
                              </p:par>
                              <p:par>
                                <p:cTn id="110" presetID="10" presetClass="entr" presetSubtype="0" fill="hold" nodeType="withEffect">
                                  <p:stCondLst>
                                    <p:cond delay="0"/>
                                  </p:stCondLst>
                                  <p:childTnLst>
                                    <p:set>
                                      <p:cBhvr>
                                        <p:cTn id="111" dur="1" fill="hold">
                                          <p:stCondLst>
                                            <p:cond delay="0"/>
                                          </p:stCondLst>
                                        </p:cTn>
                                        <p:tgtEl>
                                          <p:spTgt spid="3077"/>
                                        </p:tgtEl>
                                        <p:attrNameLst>
                                          <p:attrName>style.visibility</p:attrName>
                                        </p:attrNameLst>
                                      </p:cBhvr>
                                      <p:to>
                                        <p:strVal val="visible"/>
                                      </p:to>
                                    </p:set>
                                    <p:animEffect transition="in" filter="fade">
                                      <p:cBhvr>
                                        <p:cTn id="112" dur="2000"/>
                                        <p:tgtEl>
                                          <p:spTgt spid="307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fade">
                                      <p:cBhvr>
                                        <p:cTn id="115" dur="2000"/>
                                        <p:tgtEl>
                                          <p:spTgt spid="40"/>
                                        </p:tgtEl>
                                      </p:cBhvr>
                                    </p:animEffect>
                                  </p:childTnLst>
                                </p:cTn>
                              </p:par>
                              <p:par>
                                <p:cTn id="116" presetID="10" presetClass="entr" presetSubtype="0" fill="hold" nodeType="withEffect">
                                  <p:stCondLst>
                                    <p:cond delay="0"/>
                                  </p:stCondLst>
                                  <p:childTnLst>
                                    <p:set>
                                      <p:cBhvr>
                                        <p:cTn id="117" dur="1" fill="hold">
                                          <p:stCondLst>
                                            <p:cond delay="0"/>
                                          </p:stCondLst>
                                        </p:cTn>
                                        <p:tgtEl>
                                          <p:spTgt spid="4102"/>
                                        </p:tgtEl>
                                        <p:attrNameLst>
                                          <p:attrName>style.visibility</p:attrName>
                                        </p:attrNameLst>
                                      </p:cBhvr>
                                      <p:to>
                                        <p:strVal val="visible"/>
                                      </p:to>
                                    </p:set>
                                    <p:animEffect transition="in" filter="fade">
                                      <p:cBhvr>
                                        <p:cTn id="118" dur="2000"/>
                                        <p:tgtEl>
                                          <p:spTgt spid="4102"/>
                                        </p:tgtEl>
                                      </p:cBhvr>
                                    </p:animEffect>
                                  </p:childTnLst>
                                </p:cTn>
                              </p:par>
                              <p:par>
                                <p:cTn id="119" presetID="10" presetClass="entr" presetSubtype="0" fill="hold" nodeType="withEffect">
                                  <p:stCondLst>
                                    <p:cond delay="0"/>
                                  </p:stCondLst>
                                  <p:childTnLst>
                                    <p:set>
                                      <p:cBhvr>
                                        <p:cTn id="120" dur="1" fill="hold">
                                          <p:stCondLst>
                                            <p:cond delay="0"/>
                                          </p:stCondLst>
                                        </p:cTn>
                                        <p:tgtEl>
                                          <p:spTgt spid="2057"/>
                                        </p:tgtEl>
                                        <p:attrNameLst>
                                          <p:attrName>style.visibility</p:attrName>
                                        </p:attrNameLst>
                                      </p:cBhvr>
                                      <p:to>
                                        <p:strVal val="visible"/>
                                      </p:to>
                                    </p:set>
                                    <p:animEffect transition="in" filter="fade">
                                      <p:cBhvr>
                                        <p:cTn id="121" dur="2000"/>
                                        <p:tgtEl>
                                          <p:spTgt spid="205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69"/>
                                        </p:tgtEl>
                                        <p:attrNameLst>
                                          <p:attrName>style.visibility</p:attrName>
                                        </p:attrNameLst>
                                      </p:cBhvr>
                                      <p:to>
                                        <p:strVal val="visible"/>
                                      </p:to>
                                    </p:set>
                                    <p:animEffect transition="in" filter="fade">
                                      <p:cBhvr>
                                        <p:cTn id="126" dur="2000"/>
                                        <p:tgtEl>
                                          <p:spTgt spid="69"/>
                                        </p:tgtEl>
                                      </p:cBhvr>
                                    </p:animEffect>
                                  </p:childTnLst>
                                </p:cTn>
                              </p:par>
                              <p:par>
                                <p:cTn id="127" presetID="10" presetClass="entr" presetSubtype="0" fill="hold" nodeType="withEffect">
                                  <p:stCondLst>
                                    <p:cond delay="0"/>
                                  </p:stCondLst>
                                  <p:childTnLst>
                                    <p:set>
                                      <p:cBhvr>
                                        <p:cTn id="128" dur="1" fill="hold">
                                          <p:stCondLst>
                                            <p:cond delay="0"/>
                                          </p:stCondLst>
                                        </p:cTn>
                                        <p:tgtEl>
                                          <p:spTgt spid="4099"/>
                                        </p:tgtEl>
                                        <p:attrNameLst>
                                          <p:attrName>style.visibility</p:attrName>
                                        </p:attrNameLst>
                                      </p:cBhvr>
                                      <p:to>
                                        <p:strVal val="visible"/>
                                      </p:to>
                                    </p:set>
                                    <p:animEffect transition="in" filter="fade">
                                      <p:cBhvr>
                                        <p:cTn id="129" dur="2000"/>
                                        <p:tgtEl>
                                          <p:spTgt spid="4099"/>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2000"/>
                                        <p:tgtEl>
                                          <p:spTgt spid="43"/>
                                        </p:tgtEl>
                                      </p:cBhvr>
                                    </p:animEffect>
                                  </p:childTnLst>
                                </p:cTn>
                              </p:par>
                              <p:par>
                                <p:cTn id="133" presetID="10" presetClass="entr" presetSubtype="0" fill="hold" nodeType="withEffect">
                                  <p:stCondLst>
                                    <p:cond delay="0"/>
                                  </p:stCondLst>
                                  <p:childTnLst>
                                    <p:set>
                                      <p:cBhvr>
                                        <p:cTn id="134" dur="1" fill="hold">
                                          <p:stCondLst>
                                            <p:cond delay="0"/>
                                          </p:stCondLst>
                                        </p:cTn>
                                        <p:tgtEl>
                                          <p:spTgt spid="3081"/>
                                        </p:tgtEl>
                                        <p:attrNameLst>
                                          <p:attrName>style.visibility</p:attrName>
                                        </p:attrNameLst>
                                      </p:cBhvr>
                                      <p:to>
                                        <p:strVal val="visible"/>
                                      </p:to>
                                    </p:set>
                                    <p:animEffect transition="in" filter="fade">
                                      <p:cBhvr>
                                        <p:cTn id="135" dur="2000"/>
                                        <p:tgtEl>
                                          <p:spTgt spid="3081"/>
                                        </p:tgtEl>
                                      </p:cBhvr>
                                    </p:animEffect>
                                  </p:childTnLst>
                                </p:cTn>
                              </p:par>
                              <p:par>
                                <p:cTn id="136" presetID="10" presetClass="entr" presetSubtype="0" fill="hold" nodeType="withEffect">
                                  <p:stCondLst>
                                    <p:cond delay="0"/>
                                  </p:stCondLst>
                                  <p:childTnLst>
                                    <p:set>
                                      <p:cBhvr>
                                        <p:cTn id="137" dur="1" fill="hold">
                                          <p:stCondLst>
                                            <p:cond delay="0"/>
                                          </p:stCondLst>
                                        </p:cTn>
                                        <p:tgtEl>
                                          <p:spTgt spid="2"/>
                                        </p:tgtEl>
                                        <p:attrNameLst>
                                          <p:attrName>style.visibility</p:attrName>
                                        </p:attrNameLst>
                                      </p:cBhvr>
                                      <p:to>
                                        <p:strVal val="visible"/>
                                      </p:to>
                                    </p:set>
                                    <p:animEffect transition="in" filter="fade">
                                      <p:cBhvr>
                                        <p:cTn id="13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9" grpId="0" animBg="1"/>
      <p:bldP spid="40" grpId="0" animBg="1"/>
      <p:bldP spid="43" grpId="0" animBg="1"/>
      <p:bldP spid="24" grpId="0" animBg="1"/>
      <p:bldP spid="36" grpId="0" animBg="1"/>
      <p:bldP spid="58" grpId="0" animBg="1"/>
      <p:bldP spid="60" grpId="0" animBg="1"/>
      <p:bldP spid="66" grpId="0" animBg="1"/>
      <p:bldP spid="67" grpId="0" animBg="1"/>
      <p:bldP spid="68" grpId="0" animBg="1"/>
      <p:bldP spid="69" grpId="0" animBg="1"/>
      <p:bldP spid="70" grpId="0" animBg="1"/>
      <p:bldP spid="86" grpId="0" animBg="1"/>
      <p:bldP spid="8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74 - Ορθογώνιο"/>
          <p:cNvSpPr/>
          <p:nvPr/>
        </p:nvSpPr>
        <p:spPr>
          <a:xfrm>
            <a:off x="0" y="0"/>
            <a:ext cx="9144000" cy="2214563"/>
          </a:xfrm>
          <a:prstGeom prst="rect">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sz="1400">
              <a:solidFill>
                <a:srgbClr val="CCECFF"/>
              </a:solidFill>
            </a:endParaRPr>
          </a:p>
        </p:txBody>
      </p:sp>
      <p:sp>
        <p:nvSpPr>
          <p:cNvPr id="15" name="14 - Ορθογώνιο"/>
          <p:cNvSpPr/>
          <p:nvPr/>
        </p:nvSpPr>
        <p:spPr>
          <a:xfrm>
            <a:off x="0" y="3000375"/>
            <a:ext cx="9144000" cy="3857625"/>
          </a:xfrm>
          <a:prstGeom prst="rect">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4" name="23 - Διάγραμμα ροής: Εναλλακτική διεργασία"/>
          <p:cNvSpPr/>
          <p:nvPr/>
        </p:nvSpPr>
        <p:spPr>
          <a:xfrm>
            <a:off x="142875"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1950-</a:t>
            </a:r>
            <a:endParaRPr lang="el-GR" dirty="0">
              <a:solidFill>
                <a:srgbClr val="CCECFF"/>
              </a:solidFill>
            </a:endParaRPr>
          </a:p>
        </p:txBody>
      </p:sp>
      <p:sp>
        <p:nvSpPr>
          <p:cNvPr id="30" name="29 - Διάγραμμα ροής: Εναλλακτική διεργασία"/>
          <p:cNvSpPr/>
          <p:nvPr/>
        </p:nvSpPr>
        <p:spPr>
          <a:xfrm>
            <a:off x="1428750"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1951 -</a:t>
            </a:r>
            <a:endParaRPr lang="el-GR" dirty="0">
              <a:solidFill>
                <a:srgbClr val="CCECFF"/>
              </a:solidFill>
            </a:endParaRPr>
          </a:p>
        </p:txBody>
      </p:sp>
      <p:sp>
        <p:nvSpPr>
          <p:cNvPr id="37" name="36 - Διάγραμμα ροής: Εναλλακτική διεργασία"/>
          <p:cNvSpPr/>
          <p:nvPr/>
        </p:nvSpPr>
        <p:spPr>
          <a:xfrm>
            <a:off x="5429250"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1955 -</a:t>
            </a:r>
            <a:endParaRPr lang="el-GR" dirty="0">
              <a:solidFill>
                <a:srgbClr val="CCECFF"/>
              </a:solidFill>
            </a:endParaRPr>
          </a:p>
        </p:txBody>
      </p:sp>
      <p:sp>
        <p:nvSpPr>
          <p:cNvPr id="40" name="39 - Διάγραμμα ροής: Εναλλακτική διεργασία"/>
          <p:cNvSpPr/>
          <p:nvPr/>
        </p:nvSpPr>
        <p:spPr>
          <a:xfrm>
            <a:off x="8001000"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1958 -</a:t>
            </a:r>
            <a:endParaRPr lang="el-GR" dirty="0">
              <a:solidFill>
                <a:srgbClr val="CCECFF"/>
              </a:solidFill>
            </a:endParaRPr>
          </a:p>
        </p:txBody>
      </p:sp>
      <p:pic>
        <p:nvPicPr>
          <p:cNvPr id="3074" name="Picture 2" descr="C:\Users\Αλτινης\Desktop\Ζωγράφοι Φλώρινας\Μιχαήλ Βασίλης\Untitled-2.tif"/>
          <p:cNvPicPr>
            <a:picLocks noChangeAspect="1" noChangeArrowheads="1"/>
          </p:cNvPicPr>
          <p:nvPr/>
        </p:nvPicPr>
        <p:blipFill>
          <a:blip r:embed="rId2" cstate="print"/>
          <a:srcRect/>
          <a:stretch>
            <a:fillRect/>
          </a:stretch>
        </p:blipFill>
        <p:spPr bwMode="auto">
          <a:xfrm>
            <a:off x="175978" y="928670"/>
            <a:ext cx="966998" cy="121444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5" name="Picture 3" descr="C:\Users\Αλτινης\Desktop\Ζωγράφοι Φλώρινας\Μιχαήλ Βασίλης\848_glypt-eik.7.jpg"/>
          <p:cNvPicPr>
            <a:picLocks noChangeAspect="1" noChangeArrowheads="1"/>
          </p:cNvPicPr>
          <p:nvPr/>
        </p:nvPicPr>
        <p:blipFill>
          <a:blip r:embed="rId3" cstate="print"/>
          <a:srcRect/>
          <a:stretch>
            <a:fillRect/>
          </a:stretch>
        </p:blipFill>
        <p:spPr bwMode="auto">
          <a:xfrm>
            <a:off x="71406" y="5286388"/>
            <a:ext cx="1143008" cy="98082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6" name="Picture 4"/>
          <p:cNvPicPr>
            <a:picLocks noChangeAspect="1" noChangeArrowheads="1"/>
          </p:cNvPicPr>
          <p:nvPr/>
        </p:nvPicPr>
        <p:blipFill>
          <a:blip r:embed="rId4" cstate="print"/>
          <a:srcRect/>
          <a:stretch>
            <a:fillRect/>
          </a:stretch>
        </p:blipFill>
        <p:spPr bwMode="auto">
          <a:xfrm>
            <a:off x="1428728" y="1142984"/>
            <a:ext cx="1071570" cy="99402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7" name="Picture 5" descr="C:\Users\Αλτινης\Desktop\Ζωγράφοι Φλώρινας\Πολυμέρης Μανόλης\my-village-manolis-polymeris.jpg"/>
          <p:cNvPicPr>
            <a:picLocks noChangeAspect="1" noChangeArrowheads="1"/>
          </p:cNvPicPr>
          <p:nvPr/>
        </p:nvPicPr>
        <p:blipFill>
          <a:blip r:embed="rId5"/>
          <a:srcRect/>
          <a:stretch>
            <a:fillRect/>
          </a:stretch>
        </p:blipFill>
        <p:spPr bwMode="auto">
          <a:xfrm>
            <a:off x="1397295" y="5429264"/>
            <a:ext cx="1174441" cy="81558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0" name="Picture 8" descr="C:\Users\Αλτινης\Desktop\Ζωγράφοι Φλώρινας\Φλωέλ\Μοναξιά.jpg"/>
          <p:cNvPicPr>
            <a:picLocks noChangeAspect="1" noChangeArrowheads="1"/>
          </p:cNvPicPr>
          <p:nvPr/>
        </p:nvPicPr>
        <p:blipFill>
          <a:blip r:embed="rId6" cstate="print"/>
          <a:srcRect/>
          <a:stretch>
            <a:fillRect/>
          </a:stretch>
        </p:blipFill>
        <p:spPr bwMode="auto">
          <a:xfrm>
            <a:off x="5500694" y="5429264"/>
            <a:ext cx="1071570" cy="80367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2" name="Picture 10" descr="C:\Users\Αλτινης\Desktop\Ζωγράφοι Φλώρινας\Σπύρου Λάζαρος\ΠΗΓΑΣΟΙ.jpg"/>
          <p:cNvPicPr>
            <a:picLocks noChangeAspect="1" noChangeArrowheads="1"/>
          </p:cNvPicPr>
          <p:nvPr/>
        </p:nvPicPr>
        <p:blipFill>
          <a:blip r:embed="rId7" cstate="print"/>
          <a:srcRect/>
          <a:stretch>
            <a:fillRect/>
          </a:stretch>
        </p:blipFill>
        <p:spPr bwMode="auto">
          <a:xfrm>
            <a:off x="8001025" y="5411405"/>
            <a:ext cx="1071569" cy="80367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9" name="Εικόνα 66"/>
          <p:cNvPicPr>
            <a:picLocks noChangeAspect="1" noChangeArrowheads="1"/>
          </p:cNvPicPr>
          <p:nvPr/>
        </p:nvPicPr>
        <p:blipFill>
          <a:blip r:embed="rId8" cstate="print"/>
          <a:srcRect/>
          <a:stretch>
            <a:fillRect/>
          </a:stretch>
        </p:blipFill>
        <p:spPr bwMode="auto">
          <a:xfrm>
            <a:off x="4214810" y="5507499"/>
            <a:ext cx="1040784" cy="70758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81" name="Picture 9" descr="C:\Users\Αλτινης\Desktop\Ζωγράφοι Φλώρινας\Παστακάς Γιώργος\Παστακάς.jpg"/>
          <p:cNvPicPr>
            <a:picLocks noChangeAspect="1" noChangeArrowheads="1"/>
          </p:cNvPicPr>
          <p:nvPr/>
        </p:nvPicPr>
        <p:blipFill>
          <a:blip r:embed="rId9"/>
          <a:srcRect/>
          <a:stretch>
            <a:fillRect/>
          </a:stretch>
        </p:blipFill>
        <p:spPr bwMode="auto">
          <a:xfrm>
            <a:off x="6786578" y="4857760"/>
            <a:ext cx="990515" cy="138112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6" name="35 - Διάγραμμα ροής: Εναλλακτική διεργασία"/>
          <p:cNvSpPr/>
          <p:nvPr/>
        </p:nvSpPr>
        <p:spPr>
          <a:xfrm>
            <a:off x="4143375"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1954 -</a:t>
            </a:r>
            <a:endParaRPr lang="el-GR" dirty="0">
              <a:solidFill>
                <a:srgbClr val="CCECFF"/>
              </a:solidFill>
            </a:endParaRPr>
          </a:p>
        </p:txBody>
      </p:sp>
      <p:sp>
        <p:nvSpPr>
          <p:cNvPr id="39" name="38 - Διάγραμμα ροής: Εναλλακτική διεργασία"/>
          <p:cNvSpPr/>
          <p:nvPr/>
        </p:nvSpPr>
        <p:spPr>
          <a:xfrm>
            <a:off x="6786563" y="2428875"/>
            <a:ext cx="1071562"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1956 -</a:t>
            </a:r>
            <a:endParaRPr lang="el-GR" dirty="0">
              <a:solidFill>
                <a:srgbClr val="CCECFF"/>
              </a:solidFill>
            </a:endParaRPr>
          </a:p>
        </p:txBody>
      </p:sp>
      <p:sp>
        <p:nvSpPr>
          <p:cNvPr id="47" name="46 - Διάγραμμα ροής: Εναλλακτική διεργασία"/>
          <p:cNvSpPr/>
          <p:nvPr/>
        </p:nvSpPr>
        <p:spPr>
          <a:xfrm>
            <a:off x="2857500" y="2428875"/>
            <a:ext cx="1071563" cy="357188"/>
          </a:xfrm>
          <a:prstGeom prst="flowChartAlternateProcess">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CCECFF"/>
                </a:solidFill>
              </a:rPr>
              <a:t>1951 -</a:t>
            </a:r>
            <a:endParaRPr lang="el-GR" dirty="0">
              <a:solidFill>
                <a:srgbClr val="CCECFF"/>
              </a:solidFill>
            </a:endParaRPr>
          </a:p>
        </p:txBody>
      </p:sp>
      <p:pic>
        <p:nvPicPr>
          <p:cNvPr id="5122" name="Picture 2" descr="C:\Users\Αλτινης\Desktop\Ζωγράφοι Φλώρινας\Καλαμάρας Θανάσης\Kalamaras th.tif"/>
          <p:cNvPicPr>
            <a:picLocks noChangeAspect="1" noChangeArrowheads="1"/>
          </p:cNvPicPr>
          <p:nvPr/>
        </p:nvPicPr>
        <p:blipFill>
          <a:blip r:embed="rId10" cstate="print"/>
          <a:srcRect/>
          <a:stretch>
            <a:fillRect/>
          </a:stretch>
        </p:blipFill>
        <p:spPr bwMode="auto">
          <a:xfrm>
            <a:off x="2857488" y="5500702"/>
            <a:ext cx="1071570" cy="74938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4" name="Picture 4"/>
          <p:cNvPicPr>
            <a:picLocks noChangeAspect="1" noChangeArrowheads="1"/>
          </p:cNvPicPr>
          <p:nvPr/>
        </p:nvPicPr>
        <p:blipFill>
          <a:blip r:embed="rId11" cstate="print"/>
          <a:srcRect/>
          <a:stretch>
            <a:fillRect/>
          </a:stretch>
        </p:blipFill>
        <p:spPr bwMode="auto">
          <a:xfrm>
            <a:off x="2928926" y="785794"/>
            <a:ext cx="928694" cy="137812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5" name="Picture 5"/>
          <p:cNvPicPr>
            <a:picLocks noChangeAspect="1" noChangeArrowheads="1"/>
          </p:cNvPicPr>
          <p:nvPr/>
        </p:nvPicPr>
        <p:blipFill>
          <a:blip r:embed="rId12" cstate="print"/>
          <a:srcRect/>
          <a:stretch>
            <a:fillRect/>
          </a:stretch>
        </p:blipFill>
        <p:spPr bwMode="auto">
          <a:xfrm>
            <a:off x="2857488" y="3357562"/>
            <a:ext cx="1125924" cy="122828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6" name="Picture 6" descr="C:\Users\Αλτινης\Desktop\Ζωγράφοι Φλώρινας\Πολυμέρης Μανόλης\1214981618_137_nor_p109.jpg"/>
          <p:cNvPicPr>
            <a:picLocks noChangeAspect="1" noChangeArrowheads="1"/>
          </p:cNvPicPr>
          <p:nvPr/>
        </p:nvPicPr>
        <p:blipFill>
          <a:blip r:embed="rId13" cstate="print"/>
          <a:srcRect/>
          <a:stretch>
            <a:fillRect/>
          </a:stretch>
        </p:blipFill>
        <p:spPr bwMode="auto">
          <a:xfrm>
            <a:off x="1428728" y="3206310"/>
            <a:ext cx="1143008" cy="139841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8" name="Εικόνα 62"/>
          <p:cNvPicPr>
            <a:picLocks noChangeAspect="1" noChangeArrowheads="1"/>
          </p:cNvPicPr>
          <p:nvPr/>
        </p:nvPicPr>
        <p:blipFill>
          <a:blip r:embed="rId14" cstate="print"/>
          <a:srcRect/>
          <a:stretch>
            <a:fillRect/>
          </a:stretch>
        </p:blipFill>
        <p:spPr bwMode="auto">
          <a:xfrm>
            <a:off x="4214810" y="3106584"/>
            <a:ext cx="1000132" cy="148286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30" name="Picture 10"/>
          <p:cNvPicPr>
            <a:picLocks noChangeAspect="1" noChangeArrowheads="1"/>
          </p:cNvPicPr>
          <p:nvPr/>
        </p:nvPicPr>
        <p:blipFill>
          <a:blip r:embed="rId15" cstate="print"/>
          <a:srcRect/>
          <a:stretch>
            <a:fillRect/>
          </a:stretch>
        </p:blipFill>
        <p:spPr bwMode="auto">
          <a:xfrm>
            <a:off x="5500694" y="3283656"/>
            <a:ext cx="1000132" cy="131563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32" name="Picture 12" descr="C:\Users\Αλτινης\Desktop\Ζωγράφοι Φλώρινας\Παστακάς Γιώργος\PASTAKAS No 16.jpg"/>
          <p:cNvPicPr>
            <a:picLocks noChangeAspect="1" noChangeArrowheads="1"/>
          </p:cNvPicPr>
          <p:nvPr/>
        </p:nvPicPr>
        <p:blipFill>
          <a:blip r:embed="rId16" cstate="print"/>
          <a:srcRect/>
          <a:stretch>
            <a:fillRect/>
          </a:stretch>
        </p:blipFill>
        <p:spPr bwMode="auto">
          <a:xfrm>
            <a:off x="6786578" y="3330837"/>
            <a:ext cx="1000132" cy="124117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8" name="47 - Επεξήγηση με παραλληλόγραμμο"/>
          <p:cNvSpPr/>
          <p:nvPr/>
        </p:nvSpPr>
        <p:spPr>
          <a:xfrm>
            <a:off x="142875"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Vassilis</a:t>
            </a:r>
            <a:r>
              <a:rPr lang="en-US" sz="1400" dirty="0">
                <a:solidFill>
                  <a:srgbClr val="CCECFF"/>
                </a:solidFill>
              </a:rPr>
              <a:t> </a:t>
            </a:r>
            <a:r>
              <a:rPr lang="en-US" sz="1400" dirty="0" err="1">
                <a:solidFill>
                  <a:srgbClr val="CCECFF"/>
                </a:solidFill>
              </a:rPr>
              <a:t>Michail</a:t>
            </a:r>
            <a:endParaRPr lang="en-US" sz="1400" dirty="0">
              <a:solidFill>
                <a:srgbClr val="CCECFF"/>
              </a:solidFill>
            </a:endParaRPr>
          </a:p>
        </p:txBody>
      </p:sp>
      <p:cxnSp>
        <p:nvCxnSpPr>
          <p:cNvPr id="49" name="48 - Ευθεία γραμμή σύνδεσης"/>
          <p:cNvCxnSpPr/>
          <p:nvPr/>
        </p:nvCxnSpPr>
        <p:spPr>
          <a:xfrm rot="5400000">
            <a:off x="-1963737" y="3251200"/>
            <a:ext cx="6500812"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49 - Ευθεία γραμμή σύνδεσης"/>
          <p:cNvCxnSpPr/>
          <p:nvPr/>
        </p:nvCxnSpPr>
        <p:spPr>
          <a:xfrm rot="5400000">
            <a:off x="-5365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50 - Ευθεία γραμμή σύνδεσης"/>
          <p:cNvCxnSpPr/>
          <p:nvPr/>
        </p:nvCxnSpPr>
        <p:spPr>
          <a:xfrm rot="5400000">
            <a:off x="8223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51 - Ευθεία γραμμή σύνδεσης"/>
          <p:cNvCxnSpPr/>
          <p:nvPr/>
        </p:nvCxnSpPr>
        <p:spPr>
          <a:xfrm rot="5400000">
            <a:off x="210820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3" name="52 - Ευθεία γραμμή σύνδεσης"/>
          <p:cNvCxnSpPr/>
          <p:nvPr/>
        </p:nvCxnSpPr>
        <p:spPr>
          <a:xfrm rot="5400000">
            <a:off x="339248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4" name="53 - Ευθεία γραμμή σύνδεσης"/>
          <p:cNvCxnSpPr/>
          <p:nvPr/>
        </p:nvCxnSpPr>
        <p:spPr>
          <a:xfrm rot="5400000">
            <a:off x="467995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5" name="54 - Επεξήγηση με παραλληλόγραμμο"/>
          <p:cNvSpPr/>
          <p:nvPr/>
        </p:nvSpPr>
        <p:spPr>
          <a:xfrm>
            <a:off x="1428750"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Manolis Polymeris</a:t>
            </a:r>
          </a:p>
        </p:txBody>
      </p:sp>
      <p:sp>
        <p:nvSpPr>
          <p:cNvPr id="56" name="55 - Επεξήγηση με παραλληλόγραμμο"/>
          <p:cNvSpPr/>
          <p:nvPr/>
        </p:nvSpPr>
        <p:spPr>
          <a:xfrm>
            <a:off x="2857500"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a:solidFill>
                  <a:srgbClr val="CCECFF"/>
                </a:solidFill>
              </a:rPr>
              <a:t>Thanasis</a:t>
            </a:r>
            <a:r>
              <a:rPr lang="en-US" sz="1400" dirty="0">
                <a:solidFill>
                  <a:srgbClr val="CCECFF"/>
                </a:solidFill>
              </a:rPr>
              <a:t> </a:t>
            </a:r>
            <a:r>
              <a:rPr lang="en-US" sz="1400" dirty="0" err="1">
                <a:solidFill>
                  <a:srgbClr val="CCECFF"/>
                </a:solidFill>
              </a:rPr>
              <a:t>Kalamaras</a:t>
            </a:r>
            <a:endParaRPr lang="en-US" sz="1400" dirty="0">
              <a:solidFill>
                <a:srgbClr val="CCECFF"/>
              </a:solidFill>
            </a:endParaRPr>
          </a:p>
        </p:txBody>
      </p:sp>
      <p:sp>
        <p:nvSpPr>
          <p:cNvPr id="57" name="56 - Επεξήγηση με παραλληλόγραμμο"/>
          <p:cNvSpPr/>
          <p:nvPr/>
        </p:nvSpPr>
        <p:spPr>
          <a:xfrm>
            <a:off x="4143375"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Yiannis</a:t>
            </a:r>
            <a:r>
              <a:rPr lang="en-US" sz="1400" dirty="0">
                <a:solidFill>
                  <a:srgbClr val="CCECFF"/>
                </a:solidFill>
              </a:rPr>
              <a:t> </a:t>
            </a:r>
            <a:r>
              <a:rPr lang="en-US" sz="1400" dirty="0" err="1">
                <a:solidFill>
                  <a:srgbClr val="CCECFF"/>
                </a:solidFill>
              </a:rPr>
              <a:t>Moulelis</a:t>
            </a:r>
            <a:endParaRPr lang="en-US" sz="1400" dirty="0">
              <a:solidFill>
                <a:srgbClr val="CCECFF"/>
              </a:solidFill>
            </a:endParaRPr>
          </a:p>
        </p:txBody>
      </p:sp>
      <p:sp>
        <p:nvSpPr>
          <p:cNvPr id="58" name="57 - Επεξήγηση με παραλληλόγραμμο"/>
          <p:cNvSpPr/>
          <p:nvPr/>
        </p:nvSpPr>
        <p:spPr>
          <a:xfrm>
            <a:off x="5429250"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Floel</a:t>
            </a:r>
            <a:endParaRPr lang="en-US" sz="1400" dirty="0">
              <a:solidFill>
                <a:srgbClr val="CCECFF"/>
              </a:solidFill>
            </a:endParaRPr>
          </a:p>
        </p:txBody>
      </p:sp>
      <p:sp>
        <p:nvSpPr>
          <p:cNvPr id="59" name="58 - Επεξήγηση με παραλληλόγραμμο"/>
          <p:cNvSpPr/>
          <p:nvPr/>
        </p:nvSpPr>
        <p:spPr>
          <a:xfrm>
            <a:off x="6786563" y="71438"/>
            <a:ext cx="1071562"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Giorgos</a:t>
            </a:r>
            <a:r>
              <a:rPr lang="en-US" sz="1400" dirty="0">
                <a:solidFill>
                  <a:srgbClr val="CCECFF"/>
                </a:solidFill>
              </a:rPr>
              <a:t> </a:t>
            </a:r>
            <a:r>
              <a:rPr lang="en-US" sz="1400" dirty="0" err="1">
                <a:solidFill>
                  <a:srgbClr val="CCECFF"/>
                </a:solidFill>
              </a:rPr>
              <a:t>Pastakas</a:t>
            </a:r>
            <a:endParaRPr lang="en-US" sz="1400" dirty="0">
              <a:solidFill>
                <a:srgbClr val="CCECFF"/>
              </a:solidFill>
            </a:endParaRPr>
          </a:p>
        </p:txBody>
      </p:sp>
      <p:sp>
        <p:nvSpPr>
          <p:cNvPr id="60" name="59 - Επεξήγηση με παραλληλόγραμμο"/>
          <p:cNvSpPr/>
          <p:nvPr/>
        </p:nvSpPr>
        <p:spPr>
          <a:xfrm>
            <a:off x="8001000" y="71438"/>
            <a:ext cx="1071563" cy="642937"/>
          </a:xfrm>
          <a:prstGeom prst="wedgeRectCallout">
            <a:avLst>
              <a:gd name="adj1" fmla="val 29363"/>
              <a:gd name="adj2" fmla="val 59363"/>
            </a:avLst>
          </a:prstGeom>
          <a:solidFill>
            <a:srgbClr val="00206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CCECFF"/>
                </a:solidFill>
              </a:rPr>
              <a:t>Lazaros</a:t>
            </a:r>
            <a:r>
              <a:rPr lang="en-US" sz="1400" dirty="0">
                <a:solidFill>
                  <a:srgbClr val="CCECFF"/>
                </a:solidFill>
              </a:rPr>
              <a:t> </a:t>
            </a:r>
            <a:r>
              <a:rPr lang="en-US" sz="1400" dirty="0" err="1">
                <a:solidFill>
                  <a:srgbClr val="CCECFF"/>
                </a:solidFill>
              </a:rPr>
              <a:t>Spyrou</a:t>
            </a:r>
            <a:endParaRPr lang="en-US" sz="1400" dirty="0">
              <a:solidFill>
                <a:srgbClr val="CCECFF"/>
              </a:solidFill>
            </a:endParaRPr>
          </a:p>
        </p:txBody>
      </p:sp>
      <p:cxnSp>
        <p:nvCxnSpPr>
          <p:cNvPr id="61" name="60 - Ευθεία γραμμή σύνδεσης"/>
          <p:cNvCxnSpPr/>
          <p:nvPr/>
        </p:nvCxnSpPr>
        <p:spPr>
          <a:xfrm>
            <a:off x="0"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61 - Ευθεία γραμμή σύνδεσης"/>
          <p:cNvCxnSpPr/>
          <p:nvPr/>
        </p:nvCxnSpPr>
        <p:spPr>
          <a:xfrm>
            <a:off x="1341438" y="4713288"/>
            <a:ext cx="1214437"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62 - Ευθεία γραμμή σύνδεσης"/>
          <p:cNvCxnSpPr/>
          <p:nvPr/>
        </p:nvCxnSpPr>
        <p:spPr>
          <a:xfrm>
            <a:off x="2781300"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63 - Ευθεία γραμμή σύνδεσης"/>
          <p:cNvCxnSpPr/>
          <p:nvPr/>
        </p:nvCxnSpPr>
        <p:spPr>
          <a:xfrm>
            <a:off x="5500688" y="471328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64 - Ευθεία γραμμή σύνδεσης"/>
          <p:cNvCxnSpPr/>
          <p:nvPr/>
        </p:nvCxnSpPr>
        <p:spPr>
          <a:xfrm>
            <a:off x="4143375" y="4713288"/>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65 - Ευθεία γραμμή σύνδεσης"/>
          <p:cNvCxnSpPr/>
          <p:nvPr/>
        </p:nvCxnSpPr>
        <p:spPr>
          <a:xfrm>
            <a:off x="6715125" y="47148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66 - Ευθεία γραμμή σύνδεσης"/>
          <p:cNvCxnSpPr/>
          <p:nvPr/>
        </p:nvCxnSpPr>
        <p:spPr>
          <a:xfrm>
            <a:off x="8001000" y="4716463"/>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67 - Ευθεία γραμμή σύνδεσης"/>
          <p:cNvCxnSpPr/>
          <p:nvPr/>
        </p:nvCxnSpPr>
        <p:spPr>
          <a:xfrm>
            <a:off x="71438"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68 - Ευθεία γραμμή σύνδεσης"/>
          <p:cNvCxnSpPr/>
          <p:nvPr/>
        </p:nvCxnSpPr>
        <p:spPr>
          <a:xfrm>
            <a:off x="1357313" y="6354763"/>
            <a:ext cx="1214437"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69 - Ευθεία γραμμή σύνδεσης"/>
          <p:cNvCxnSpPr/>
          <p:nvPr/>
        </p:nvCxnSpPr>
        <p:spPr>
          <a:xfrm>
            <a:off x="2786063"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70 - Ευθεία γραμμή σύνδεσης"/>
          <p:cNvCxnSpPr/>
          <p:nvPr/>
        </p:nvCxnSpPr>
        <p:spPr>
          <a:xfrm>
            <a:off x="5500688" y="635793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71 - Ευθεία γραμμή σύνδεσης"/>
          <p:cNvCxnSpPr/>
          <p:nvPr/>
        </p:nvCxnSpPr>
        <p:spPr>
          <a:xfrm>
            <a:off x="4143375" y="6357938"/>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72 - Ευθεία γραμμή σύνδεσης"/>
          <p:cNvCxnSpPr/>
          <p:nvPr/>
        </p:nvCxnSpPr>
        <p:spPr>
          <a:xfrm>
            <a:off x="6715125" y="6356350"/>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73 - Ευθεία γραμμή σύνδεσης"/>
          <p:cNvCxnSpPr/>
          <p:nvPr/>
        </p:nvCxnSpPr>
        <p:spPr>
          <a:xfrm>
            <a:off x="8001000" y="6356350"/>
            <a:ext cx="1071563"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18434" name="Picture 2" descr="http://lh6.ggpht.com/-cceqyWHA7Jo/Saeihff1zMI/AAAAAAAAAbI/v0mw5CoUitk/s640/IMG_4422.JPG"/>
          <p:cNvPicPr>
            <a:picLocks noChangeAspect="1" noChangeArrowheads="1"/>
          </p:cNvPicPr>
          <p:nvPr/>
        </p:nvPicPr>
        <p:blipFill>
          <a:blip r:embed="rId17" cstate="print"/>
          <a:srcRect/>
          <a:stretch>
            <a:fillRect/>
          </a:stretch>
        </p:blipFill>
        <p:spPr bwMode="auto">
          <a:xfrm>
            <a:off x="6858015" y="1000108"/>
            <a:ext cx="875115" cy="114300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8438" name="Picture 6" descr="https://fbcdn-sphotos-f-a.akamaihd.net/hphotos-ak-prn1/388881_115239188594253_1937319491_n.jpg"/>
          <p:cNvPicPr>
            <a:picLocks noChangeAspect="1" noChangeArrowheads="1"/>
          </p:cNvPicPr>
          <p:nvPr/>
        </p:nvPicPr>
        <p:blipFill>
          <a:blip r:embed="rId18" cstate="print"/>
          <a:srcRect/>
          <a:stretch>
            <a:fillRect/>
          </a:stretch>
        </p:blipFill>
        <p:spPr bwMode="auto">
          <a:xfrm>
            <a:off x="8072462" y="3333752"/>
            <a:ext cx="928694" cy="123825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8440" name="Picture 8" descr="https://fbcdn-sphotos-h-a.akamaihd.net/hphotos-ak-frc3/25004_120013461343919_8091561_n.jpg?lvh=1"/>
          <p:cNvPicPr>
            <a:picLocks noChangeAspect="1" noChangeArrowheads="1"/>
          </p:cNvPicPr>
          <p:nvPr/>
        </p:nvPicPr>
        <p:blipFill>
          <a:blip r:embed="rId19" cstate="print"/>
          <a:srcRect/>
          <a:stretch>
            <a:fillRect/>
          </a:stretch>
        </p:blipFill>
        <p:spPr bwMode="auto">
          <a:xfrm>
            <a:off x="67249" y="3620053"/>
            <a:ext cx="1147165" cy="95195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2584" name="Picture 56" descr="IMG_0043"/>
          <p:cNvPicPr>
            <a:picLocks noChangeAspect="1" noChangeArrowheads="1"/>
          </p:cNvPicPr>
          <p:nvPr/>
        </p:nvPicPr>
        <p:blipFill>
          <a:blip r:embed="rId20" cstate="print"/>
          <a:srcRect/>
          <a:stretch>
            <a:fillRect/>
          </a:stretch>
        </p:blipFill>
        <p:spPr bwMode="auto">
          <a:xfrm>
            <a:off x="4183063" y="981075"/>
            <a:ext cx="1036637" cy="1152525"/>
          </a:xfrm>
          <a:prstGeom prst="rect">
            <a:avLst/>
          </a:prstGeom>
          <a:noFill/>
          <a:ln w="9525" algn="ctr">
            <a:noFill/>
            <a:miter lim="800000"/>
            <a:headEnd/>
            <a:tailEnd/>
          </a:ln>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2000"/>
                                        <p:tgtEl>
                                          <p:spTgt spid="48"/>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2000"/>
                                        <p:tgtEl>
                                          <p:spTgt spid="30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0"/>
                                        <p:tgtEl>
                                          <p:spTgt spid="24"/>
                                        </p:tgtEl>
                                      </p:cBhvr>
                                    </p:animEffect>
                                  </p:childTnLst>
                                </p:cTn>
                              </p:par>
                              <p:par>
                                <p:cTn id="14" presetID="10" presetClass="entr" presetSubtype="0" fill="hold" nodeType="withEffect">
                                  <p:stCondLst>
                                    <p:cond delay="0"/>
                                  </p:stCondLst>
                                  <p:childTnLst>
                                    <p:set>
                                      <p:cBhvr>
                                        <p:cTn id="15" dur="1" fill="hold">
                                          <p:stCondLst>
                                            <p:cond delay="0"/>
                                          </p:stCondLst>
                                        </p:cTn>
                                        <p:tgtEl>
                                          <p:spTgt spid="18440"/>
                                        </p:tgtEl>
                                        <p:attrNameLst>
                                          <p:attrName>style.visibility</p:attrName>
                                        </p:attrNameLst>
                                      </p:cBhvr>
                                      <p:to>
                                        <p:strVal val="visible"/>
                                      </p:to>
                                    </p:set>
                                    <p:animEffect transition="in" filter="fade">
                                      <p:cBhvr>
                                        <p:cTn id="16" dur="2000"/>
                                        <p:tgtEl>
                                          <p:spTgt spid="18440"/>
                                        </p:tgtEl>
                                      </p:cBhvr>
                                    </p:animEffect>
                                  </p:childTnLst>
                                </p:cTn>
                              </p:par>
                              <p:par>
                                <p:cTn id="17" presetID="10" presetClass="entr" presetSubtype="0" fill="hold" nodeType="withEffect">
                                  <p:stCondLst>
                                    <p:cond delay="0"/>
                                  </p:stCondLst>
                                  <p:childTnLst>
                                    <p:set>
                                      <p:cBhvr>
                                        <p:cTn id="18" dur="1" fill="hold">
                                          <p:stCondLst>
                                            <p:cond delay="0"/>
                                          </p:stCondLst>
                                        </p:cTn>
                                        <p:tgtEl>
                                          <p:spTgt spid="3075"/>
                                        </p:tgtEl>
                                        <p:attrNameLst>
                                          <p:attrName>style.visibility</p:attrName>
                                        </p:attrNameLst>
                                      </p:cBhvr>
                                      <p:to>
                                        <p:strVal val="visible"/>
                                      </p:to>
                                    </p:set>
                                    <p:animEffect transition="in" filter="fade">
                                      <p:cBhvr>
                                        <p:cTn id="19" dur="2000"/>
                                        <p:tgtEl>
                                          <p:spTgt spid="307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2000"/>
                                        <p:tgtEl>
                                          <p:spTgt spid="55"/>
                                        </p:tgtEl>
                                      </p:cBhvr>
                                    </p:animEffect>
                                  </p:childTnLst>
                                </p:cTn>
                              </p:par>
                              <p:par>
                                <p:cTn id="25" presetID="10" presetClass="entr" presetSubtype="0" fill="hold" nodeType="with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fade">
                                      <p:cBhvr>
                                        <p:cTn id="27" dur="2000"/>
                                        <p:tgtEl>
                                          <p:spTgt spid="307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2000"/>
                                        <p:tgtEl>
                                          <p:spTgt spid="30"/>
                                        </p:tgtEl>
                                      </p:cBhvr>
                                    </p:animEffect>
                                  </p:childTnLst>
                                </p:cTn>
                              </p:par>
                              <p:par>
                                <p:cTn id="31" presetID="10" presetClass="entr" presetSubtype="0" fill="hold" nodeType="withEffect">
                                  <p:stCondLst>
                                    <p:cond delay="0"/>
                                  </p:stCondLst>
                                  <p:childTnLst>
                                    <p:set>
                                      <p:cBhvr>
                                        <p:cTn id="32" dur="1" fill="hold">
                                          <p:stCondLst>
                                            <p:cond delay="0"/>
                                          </p:stCondLst>
                                        </p:cTn>
                                        <p:tgtEl>
                                          <p:spTgt spid="5126"/>
                                        </p:tgtEl>
                                        <p:attrNameLst>
                                          <p:attrName>style.visibility</p:attrName>
                                        </p:attrNameLst>
                                      </p:cBhvr>
                                      <p:to>
                                        <p:strVal val="visible"/>
                                      </p:to>
                                    </p:set>
                                    <p:animEffect transition="in" filter="fade">
                                      <p:cBhvr>
                                        <p:cTn id="33" dur="2000"/>
                                        <p:tgtEl>
                                          <p:spTgt spid="5126"/>
                                        </p:tgtEl>
                                      </p:cBhvr>
                                    </p:animEffect>
                                  </p:childTnLst>
                                </p:cTn>
                              </p:par>
                              <p:par>
                                <p:cTn id="34" presetID="10" presetClass="entr" presetSubtype="0" fill="hold" nodeType="withEffect">
                                  <p:stCondLst>
                                    <p:cond delay="0"/>
                                  </p:stCondLst>
                                  <p:childTnLst>
                                    <p:set>
                                      <p:cBhvr>
                                        <p:cTn id="35" dur="1" fill="hold">
                                          <p:stCondLst>
                                            <p:cond delay="0"/>
                                          </p:stCondLst>
                                        </p:cTn>
                                        <p:tgtEl>
                                          <p:spTgt spid="3077"/>
                                        </p:tgtEl>
                                        <p:attrNameLst>
                                          <p:attrName>style.visibility</p:attrName>
                                        </p:attrNameLst>
                                      </p:cBhvr>
                                      <p:to>
                                        <p:strVal val="visible"/>
                                      </p:to>
                                    </p:set>
                                    <p:animEffect transition="in" filter="fade">
                                      <p:cBhvr>
                                        <p:cTn id="36" dur="2000"/>
                                        <p:tgtEl>
                                          <p:spTgt spid="307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2000"/>
                                        <p:tgtEl>
                                          <p:spTgt spid="56"/>
                                        </p:tgtEl>
                                      </p:cBhvr>
                                    </p:animEffect>
                                  </p:childTnLst>
                                </p:cTn>
                              </p:par>
                              <p:par>
                                <p:cTn id="42" presetID="10" presetClass="entr" presetSubtype="0" fill="hold" nodeType="withEffect">
                                  <p:stCondLst>
                                    <p:cond delay="0"/>
                                  </p:stCondLst>
                                  <p:childTnLst>
                                    <p:set>
                                      <p:cBhvr>
                                        <p:cTn id="43" dur="1" fill="hold">
                                          <p:stCondLst>
                                            <p:cond delay="0"/>
                                          </p:stCondLst>
                                        </p:cTn>
                                        <p:tgtEl>
                                          <p:spTgt spid="5124"/>
                                        </p:tgtEl>
                                        <p:attrNameLst>
                                          <p:attrName>style.visibility</p:attrName>
                                        </p:attrNameLst>
                                      </p:cBhvr>
                                      <p:to>
                                        <p:strVal val="visible"/>
                                      </p:to>
                                    </p:set>
                                    <p:animEffect transition="in" filter="fade">
                                      <p:cBhvr>
                                        <p:cTn id="44" dur="2000"/>
                                        <p:tgtEl>
                                          <p:spTgt spid="51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2000"/>
                                        <p:tgtEl>
                                          <p:spTgt spid="47"/>
                                        </p:tgtEl>
                                      </p:cBhvr>
                                    </p:animEffect>
                                  </p:childTnLst>
                                </p:cTn>
                              </p:par>
                              <p:par>
                                <p:cTn id="48" presetID="10" presetClass="entr" presetSubtype="0" fill="hold" nodeType="withEffect">
                                  <p:stCondLst>
                                    <p:cond delay="0"/>
                                  </p:stCondLst>
                                  <p:childTnLst>
                                    <p:set>
                                      <p:cBhvr>
                                        <p:cTn id="49" dur="1" fill="hold">
                                          <p:stCondLst>
                                            <p:cond delay="0"/>
                                          </p:stCondLst>
                                        </p:cTn>
                                        <p:tgtEl>
                                          <p:spTgt spid="5125"/>
                                        </p:tgtEl>
                                        <p:attrNameLst>
                                          <p:attrName>style.visibility</p:attrName>
                                        </p:attrNameLst>
                                      </p:cBhvr>
                                      <p:to>
                                        <p:strVal val="visible"/>
                                      </p:to>
                                    </p:set>
                                    <p:animEffect transition="in" filter="fade">
                                      <p:cBhvr>
                                        <p:cTn id="50" dur="2000"/>
                                        <p:tgtEl>
                                          <p:spTgt spid="5125"/>
                                        </p:tgtEl>
                                      </p:cBhvr>
                                    </p:animEffect>
                                  </p:childTnLst>
                                </p:cTn>
                              </p:par>
                              <p:par>
                                <p:cTn id="51" presetID="10" presetClass="entr" presetSubtype="0" fill="hold" nodeType="withEffect">
                                  <p:stCondLst>
                                    <p:cond delay="0"/>
                                  </p:stCondLst>
                                  <p:childTnLst>
                                    <p:set>
                                      <p:cBhvr>
                                        <p:cTn id="52" dur="1" fill="hold">
                                          <p:stCondLst>
                                            <p:cond delay="0"/>
                                          </p:stCondLst>
                                        </p:cTn>
                                        <p:tgtEl>
                                          <p:spTgt spid="5122"/>
                                        </p:tgtEl>
                                        <p:attrNameLst>
                                          <p:attrName>style.visibility</p:attrName>
                                        </p:attrNameLst>
                                      </p:cBhvr>
                                      <p:to>
                                        <p:strVal val="visible"/>
                                      </p:to>
                                    </p:set>
                                    <p:animEffect transition="in" filter="fade">
                                      <p:cBhvr>
                                        <p:cTn id="53" dur="2000"/>
                                        <p:tgtEl>
                                          <p:spTgt spid="512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2000"/>
                                        <p:tgtEl>
                                          <p:spTgt spid="57"/>
                                        </p:tgtEl>
                                      </p:cBhvr>
                                    </p:animEffect>
                                  </p:childTnLst>
                                </p:cTn>
                              </p:par>
                              <p:par>
                                <p:cTn id="59" presetID="10" presetClass="entr" presetSubtype="0" fill="hold" nodeType="withEffect">
                                  <p:stCondLst>
                                    <p:cond delay="0"/>
                                  </p:stCondLst>
                                  <p:childTnLst>
                                    <p:set>
                                      <p:cBhvr>
                                        <p:cTn id="60" dur="1" fill="hold">
                                          <p:stCondLst>
                                            <p:cond delay="0"/>
                                          </p:stCondLst>
                                        </p:cTn>
                                        <p:tgtEl>
                                          <p:spTgt spid="22584"/>
                                        </p:tgtEl>
                                        <p:attrNameLst>
                                          <p:attrName>style.visibility</p:attrName>
                                        </p:attrNameLst>
                                      </p:cBhvr>
                                      <p:to>
                                        <p:strVal val="visible"/>
                                      </p:to>
                                    </p:set>
                                    <p:animEffect transition="in" filter="fade">
                                      <p:cBhvr>
                                        <p:cTn id="61" dur="2000"/>
                                        <p:tgtEl>
                                          <p:spTgt spid="2258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20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5128"/>
                                        </p:tgtEl>
                                        <p:attrNameLst>
                                          <p:attrName>style.visibility</p:attrName>
                                        </p:attrNameLst>
                                      </p:cBhvr>
                                      <p:to>
                                        <p:strVal val="visible"/>
                                      </p:to>
                                    </p:set>
                                    <p:animEffect transition="in" filter="fade">
                                      <p:cBhvr>
                                        <p:cTn id="67" dur="2000"/>
                                        <p:tgtEl>
                                          <p:spTgt spid="5128"/>
                                        </p:tgtEl>
                                      </p:cBhvr>
                                    </p:animEffect>
                                  </p:childTnLst>
                                </p:cTn>
                              </p:par>
                              <p:par>
                                <p:cTn id="68" presetID="10" presetClass="entr" presetSubtype="0" fill="hold" nodeType="withEffect">
                                  <p:stCondLst>
                                    <p:cond delay="0"/>
                                  </p:stCondLst>
                                  <p:childTnLst>
                                    <p:set>
                                      <p:cBhvr>
                                        <p:cTn id="69" dur="1" fill="hold">
                                          <p:stCondLst>
                                            <p:cond delay="0"/>
                                          </p:stCondLst>
                                        </p:cTn>
                                        <p:tgtEl>
                                          <p:spTgt spid="3079"/>
                                        </p:tgtEl>
                                        <p:attrNameLst>
                                          <p:attrName>style.visibility</p:attrName>
                                        </p:attrNameLst>
                                      </p:cBhvr>
                                      <p:to>
                                        <p:strVal val="visible"/>
                                      </p:to>
                                    </p:set>
                                    <p:animEffect transition="in" filter="fade">
                                      <p:cBhvr>
                                        <p:cTn id="70" dur="2000"/>
                                        <p:tgtEl>
                                          <p:spTgt spid="307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2000"/>
                                        <p:tgtEl>
                                          <p:spTgt spid="5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20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5130"/>
                                        </p:tgtEl>
                                        <p:attrNameLst>
                                          <p:attrName>style.visibility</p:attrName>
                                        </p:attrNameLst>
                                      </p:cBhvr>
                                      <p:to>
                                        <p:strVal val="visible"/>
                                      </p:to>
                                    </p:set>
                                    <p:animEffect transition="in" filter="fade">
                                      <p:cBhvr>
                                        <p:cTn id="81" dur="2000"/>
                                        <p:tgtEl>
                                          <p:spTgt spid="5130"/>
                                        </p:tgtEl>
                                      </p:cBhvr>
                                    </p:animEffect>
                                  </p:childTnLst>
                                </p:cTn>
                              </p:par>
                              <p:par>
                                <p:cTn id="82" presetID="10" presetClass="entr" presetSubtype="0" fill="hold" nodeType="withEffect">
                                  <p:stCondLst>
                                    <p:cond delay="0"/>
                                  </p:stCondLst>
                                  <p:childTnLst>
                                    <p:set>
                                      <p:cBhvr>
                                        <p:cTn id="83" dur="1" fill="hold">
                                          <p:stCondLst>
                                            <p:cond delay="0"/>
                                          </p:stCondLst>
                                        </p:cTn>
                                        <p:tgtEl>
                                          <p:spTgt spid="3080"/>
                                        </p:tgtEl>
                                        <p:attrNameLst>
                                          <p:attrName>style.visibility</p:attrName>
                                        </p:attrNameLst>
                                      </p:cBhvr>
                                      <p:to>
                                        <p:strVal val="visible"/>
                                      </p:to>
                                    </p:set>
                                    <p:animEffect transition="in" filter="fade">
                                      <p:cBhvr>
                                        <p:cTn id="84" dur="2000"/>
                                        <p:tgtEl>
                                          <p:spTgt spid="3080"/>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fade">
                                      <p:cBhvr>
                                        <p:cTn id="89" dur="2000"/>
                                        <p:tgtEl>
                                          <p:spTgt spid="59"/>
                                        </p:tgtEl>
                                      </p:cBhvr>
                                    </p:animEffect>
                                  </p:childTnLst>
                                </p:cTn>
                              </p:par>
                              <p:par>
                                <p:cTn id="90" presetID="10" presetClass="entr" presetSubtype="0" fill="hold" nodeType="withEffect">
                                  <p:stCondLst>
                                    <p:cond delay="0"/>
                                  </p:stCondLst>
                                  <p:childTnLst>
                                    <p:set>
                                      <p:cBhvr>
                                        <p:cTn id="91" dur="1" fill="hold">
                                          <p:stCondLst>
                                            <p:cond delay="0"/>
                                          </p:stCondLst>
                                        </p:cTn>
                                        <p:tgtEl>
                                          <p:spTgt spid="18434"/>
                                        </p:tgtEl>
                                        <p:attrNameLst>
                                          <p:attrName>style.visibility</p:attrName>
                                        </p:attrNameLst>
                                      </p:cBhvr>
                                      <p:to>
                                        <p:strVal val="visible"/>
                                      </p:to>
                                    </p:set>
                                    <p:animEffect transition="in" filter="fade">
                                      <p:cBhvr>
                                        <p:cTn id="92" dur="2000"/>
                                        <p:tgtEl>
                                          <p:spTgt spid="1843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2000"/>
                                        <p:tgtEl>
                                          <p:spTgt spid="39"/>
                                        </p:tgtEl>
                                      </p:cBhvr>
                                    </p:animEffect>
                                  </p:childTnLst>
                                </p:cTn>
                              </p:par>
                              <p:par>
                                <p:cTn id="96" presetID="10" presetClass="entr" presetSubtype="0" fill="hold" nodeType="withEffect">
                                  <p:stCondLst>
                                    <p:cond delay="0"/>
                                  </p:stCondLst>
                                  <p:childTnLst>
                                    <p:set>
                                      <p:cBhvr>
                                        <p:cTn id="97" dur="1" fill="hold">
                                          <p:stCondLst>
                                            <p:cond delay="0"/>
                                          </p:stCondLst>
                                        </p:cTn>
                                        <p:tgtEl>
                                          <p:spTgt spid="5132"/>
                                        </p:tgtEl>
                                        <p:attrNameLst>
                                          <p:attrName>style.visibility</p:attrName>
                                        </p:attrNameLst>
                                      </p:cBhvr>
                                      <p:to>
                                        <p:strVal val="visible"/>
                                      </p:to>
                                    </p:set>
                                    <p:animEffect transition="in" filter="fade">
                                      <p:cBhvr>
                                        <p:cTn id="98" dur="2000"/>
                                        <p:tgtEl>
                                          <p:spTgt spid="5132"/>
                                        </p:tgtEl>
                                      </p:cBhvr>
                                    </p:animEffect>
                                  </p:childTnLst>
                                </p:cTn>
                              </p:par>
                              <p:par>
                                <p:cTn id="99" presetID="10" presetClass="entr" presetSubtype="0" fill="hold" nodeType="withEffect">
                                  <p:stCondLst>
                                    <p:cond delay="0"/>
                                  </p:stCondLst>
                                  <p:childTnLst>
                                    <p:set>
                                      <p:cBhvr>
                                        <p:cTn id="100" dur="1" fill="hold">
                                          <p:stCondLst>
                                            <p:cond delay="0"/>
                                          </p:stCondLst>
                                        </p:cTn>
                                        <p:tgtEl>
                                          <p:spTgt spid="3081"/>
                                        </p:tgtEl>
                                        <p:attrNameLst>
                                          <p:attrName>style.visibility</p:attrName>
                                        </p:attrNameLst>
                                      </p:cBhvr>
                                      <p:to>
                                        <p:strVal val="visible"/>
                                      </p:to>
                                    </p:set>
                                    <p:animEffect transition="in" filter="fade">
                                      <p:cBhvr>
                                        <p:cTn id="101" dur="2000"/>
                                        <p:tgtEl>
                                          <p:spTgt spid="3081"/>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20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2000"/>
                                        <p:tgtEl>
                                          <p:spTgt spid="40"/>
                                        </p:tgtEl>
                                      </p:cBhvr>
                                    </p:animEffect>
                                  </p:childTnLst>
                                </p:cTn>
                              </p:par>
                              <p:par>
                                <p:cTn id="110" presetID="10" presetClass="entr" presetSubtype="0" fill="hold" nodeType="withEffect">
                                  <p:stCondLst>
                                    <p:cond delay="0"/>
                                  </p:stCondLst>
                                  <p:childTnLst>
                                    <p:set>
                                      <p:cBhvr>
                                        <p:cTn id="111" dur="1" fill="hold">
                                          <p:stCondLst>
                                            <p:cond delay="0"/>
                                          </p:stCondLst>
                                        </p:cTn>
                                        <p:tgtEl>
                                          <p:spTgt spid="18438"/>
                                        </p:tgtEl>
                                        <p:attrNameLst>
                                          <p:attrName>style.visibility</p:attrName>
                                        </p:attrNameLst>
                                      </p:cBhvr>
                                      <p:to>
                                        <p:strVal val="visible"/>
                                      </p:to>
                                    </p:set>
                                    <p:animEffect transition="in" filter="fade">
                                      <p:cBhvr>
                                        <p:cTn id="112" dur="2000"/>
                                        <p:tgtEl>
                                          <p:spTgt spid="18438"/>
                                        </p:tgtEl>
                                      </p:cBhvr>
                                    </p:animEffect>
                                  </p:childTnLst>
                                </p:cTn>
                              </p:par>
                              <p:par>
                                <p:cTn id="113" presetID="10" presetClass="entr" presetSubtype="0" fill="hold" nodeType="withEffect">
                                  <p:stCondLst>
                                    <p:cond delay="0"/>
                                  </p:stCondLst>
                                  <p:childTnLst>
                                    <p:set>
                                      <p:cBhvr>
                                        <p:cTn id="114" dur="1" fill="hold">
                                          <p:stCondLst>
                                            <p:cond delay="0"/>
                                          </p:stCondLst>
                                        </p:cTn>
                                        <p:tgtEl>
                                          <p:spTgt spid="3082"/>
                                        </p:tgtEl>
                                        <p:attrNameLst>
                                          <p:attrName>style.visibility</p:attrName>
                                        </p:attrNameLst>
                                      </p:cBhvr>
                                      <p:to>
                                        <p:strVal val="visible"/>
                                      </p:to>
                                    </p:set>
                                    <p:animEffect transition="in" filter="fade">
                                      <p:cBhvr>
                                        <p:cTn id="115" dur="20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0" grpId="0" animBg="1"/>
      <p:bldP spid="37" grpId="0" animBg="1"/>
      <p:bldP spid="40" grpId="0" animBg="1"/>
      <p:bldP spid="36" grpId="0" animBg="1"/>
      <p:bldP spid="39" grpId="0" animBg="1"/>
      <p:bldP spid="47" grpId="0" animBg="1"/>
      <p:bldP spid="48" grpId="0" animBg="1"/>
      <p:bldP spid="55" grpId="0" animBg="1"/>
      <p:bldP spid="56" grpId="0" animBg="1"/>
      <p:bldP spid="57" grpId="0" animBg="1"/>
      <p:bldP spid="58" grpId="0" animBg="1"/>
      <p:bldP spid="59" grpId="0" animBg="1"/>
      <p:bldP spid="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34 - Ορθογώνιο"/>
          <p:cNvSpPr/>
          <p:nvPr/>
        </p:nvSpPr>
        <p:spPr>
          <a:xfrm>
            <a:off x="0" y="0"/>
            <a:ext cx="9144000" cy="2214563"/>
          </a:xfrm>
          <a:prstGeom prst="rect">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5" name="14 - Ορθογώνιο"/>
          <p:cNvSpPr/>
          <p:nvPr/>
        </p:nvSpPr>
        <p:spPr>
          <a:xfrm>
            <a:off x="0" y="2857500"/>
            <a:ext cx="9144000" cy="4000500"/>
          </a:xfrm>
          <a:prstGeom prst="rect">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4" name="23 - Διάγραμμα ροής: Εναλλακτική διεργασία"/>
          <p:cNvSpPr/>
          <p:nvPr/>
        </p:nvSpPr>
        <p:spPr>
          <a:xfrm>
            <a:off x="1143000" y="2357438"/>
            <a:ext cx="1071563"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1962-</a:t>
            </a:r>
            <a:endParaRPr lang="el-GR" dirty="0">
              <a:solidFill>
                <a:srgbClr val="002060"/>
              </a:solidFill>
            </a:endParaRPr>
          </a:p>
        </p:txBody>
      </p:sp>
      <p:sp>
        <p:nvSpPr>
          <p:cNvPr id="30" name="29 - Διάγραμμα ροής: Εναλλακτική διεργασία"/>
          <p:cNvSpPr/>
          <p:nvPr/>
        </p:nvSpPr>
        <p:spPr>
          <a:xfrm>
            <a:off x="2357438" y="2357438"/>
            <a:ext cx="1000125"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1962 -</a:t>
            </a:r>
            <a:endParaRPr lang="el-GR" dirty="0">
              <a:solidFill>
                <a:srgbClr val="002060"/>
              </a:solidFill>
            </a:endParaRPr>
          </a:p>
        </p:txBody>
      </p:sp>
      <p:sp>
        <p:nvSpPr>
          <p:cNvPr id="36" name="35 - Διάγραμμα ροής: Εναλλακτική διεργασία"/>
          <p:cNvSpPr/>
          <p:nvPr/>
        </p:nvSpPr>
        <p:spPr>
          <a:xfrm>
            <a:off x="3500438" y="2357438"/>
            <a:ext cx="1000125"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1963 -</a:t>
            </a:r>
            <a:endParaRPr lang="el-GR" dirty="0">
              <a:solidFill>
                <a:srgbClr val="002060"/>
              </a:solidFill>
            </a:endParaRPr>
          </a:p>
        </p:txBody>
      </p:sp>
      <p:sp>
        <p:nvSpPr>
          <p:cNvPr id="37" name="36 - Διάγραμμα ροής: Εναλλακτική διεργασία"/>
          <p:cNvSpPr/>
          <p:nvPr/>
        </p:nvSpPr>
        <p:spPr>
          <a:xfrm>
            <a:off x="4714875" y="2357438"/>
            <a:ext cx="1000125"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1963 -</a:t>
            </a:r>
            <a:endParaRPr lang="el-GR" dirty="0">
              <a:solidFill>
                <a:srgbClr val="002060"/>
              </a:solidFill>
            </a:endParaRPr>
          </a:p>
        </p:txBody>
      </p:sp>
      <p:pic>
        <p:nvPicPr>
          <p:cNvPr id="38" name="37 - Εικόνα" descr="http://2.bp.blogspot.com/-K1cVA_kTNmM/Ty1E--TsUOI/AAAAAAAARoI/4ElBIuE9AVw/s1600/golitsi_ekthesi_main.jpg">
            <a:hlinkClick r:id="rId2"/>
          </p:cNvPr>
          <p:cNvPicPr/>
          <p:nvPr/>
        </p:nvPicPr>
        <p:blipFill>
          <a:blip r:embed="rId3"/>
          <a:srcRect/>
          <a:stretch>
            <a:fillRect/>
          </a:stretch>
        </p:blipFill>
        <p:spPr bwMode="auto">
          <a:xfrm>
            <a:off x="1214414" y="928670"/>
            <a:ext cx="928694" cy="121444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098" name="Picture 2" descr="C:\Users\Αλτινης\Desktop\Ζωγράφοι Φλώρινας\Γκολίτση Κουνούπη Στέλλα\--Oil---50-x-35-cm---1997_inset.jpg"/>
          <p:cNvPicPr>
            <a:picLocks noChangeAspect="1" noChangeArrowheads="1"/>
          </p:cNvPicPr>
          <p:nvPr/>
        </p:nvPicPr>
        <p:blipFill>
          <a:blip r:embed="rId4" cstate="print"/>
          <a:srcRect/>
          <a:stretch>
            <a:fillRect/>
          </a:stretch>
        </p:blipFill>
        <p:spPr bwMode="auto">
          <a:xfrm>
            <a:off x="1142976" y="3807824"/>
            <a:ext cx="1142976" cy="79685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099" name="Picture 3" descr="C:\Users\Αλτινης\Desktop\Ζωγράφοι Φλώρινας\Λιούκρας Σωτήρης\lioukras170205.jpg"/>
          <p:cNvPicPr>
            <a:picLocks noChangeAspect="1" noChangeArrowheads="1"/>
          </p:cNvPicPr>
          <p:nvPr/>
        </p:nvPicPr>
        <p:blipFill>
          <a:blip r:embed="rId5"/>
          <a:srcRect/>
          <a:stretch>
            <a:fillRect/>
          </a:stretch>
        </p:blipFill>
        <p:spPr bwMode="auto">
          <a:xfrm>
            <a:off x="2428860" y="3253218"/>
            <a:ext cx="896901" cy="138068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1" name="Picture 5"/>
          <p:cNvPicPr>
            <a:picLocks noChangeAspect="1" noChangeArrowheads="1"/>
          </p:cNvPicPr>
          <p:nvPr/>
        </p:nvPicPr>
        <p:blipFill>
          <a:blip r:embed="rId6" cstate="print"/>
          <a:srcRect/>
          <a:stretch>
            <a:fillRect/>
          </a:stretch>
        </p:blipFill>
        <p:spPr bwMode="auto">
          <a:xfrm>
            <a:off x="7072330" y="4929198"/>
            <a:ext cx="928694" cy="130936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102" name="Picture 6" descr="C:\Users\Αλτινης\Desktop\Ζωγράφοι Φλώρινας\Λιούκρας Σωτήρης\Λιουκρας.jpg"/>
          <p:cNvPicPr>
            <a:picLocks noChangeAspect="1" noChangeArrowheads="1"/>
          </p:cNvPicPr>
          <p:nvPr/>
        </p:nvPicPr>
        <p:blipFill>
          <a:blip r:embed="rId7" cstate="print"/>
          <a:srcRect/>
          <a:stretch>
            <a:fillRect/>
          </a:stretch>
        </p:blipFill>
        <p:spPr bwMode="auto">
          <a:xfrm>
            <a:off x="2357422" y="928670"/>
            <a:ext cx="957856" cy="120350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2" name="31 - Διάγραμμα ροής: Εναλλακτική διεργασία"/>
          <p:cNvSpPr/>
          <p:nvPr/>
        </p:nvSpPr>
        <p:spPr>
          <a:xfrm>
            <a:off x="7000875" y="2357438"/>
            <a:ext cx="1071563"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1967 - </a:t>
            </a:r>
            <a:endParaRPr lang="el-GR" dirty="0">
              <a:solidFill>
                <a:srgbClr val="002060"/>
              </a:solidFill>
            </a:endParaRPr>
          </a:p>
        </p:txBody>
      </p:sp>
      <p:sp>
        <p:nvSpPr>
          <p:cNvPr id="39" name="38 - Διάγραμμα ροής: Εναλλακτική διεργασία"/>
          <p:cNvSpPr/>
          <p:nvPr/>
        </p:nvSpPr>
        <p:spPr>
          <a:xfrm>
            <a:off x="0" y="2357438"/>
            <a:ext cx="1071563"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1960-</a:t>
            </a:r>
            <a:endParaRPr lang="el-GR" dirty="0">
              <a:solidFill>
                <a:srgbClr val="002060"/>
              </a:solidFill>
            </a:endParaRPr>
          </a:p>
        </p:txBody>
      </p:sp>
      <p:cxnSp>
        <p:nvCxnSpPr>
          <p:cNvPr id="41" name="40 - Ευθεία γραμμή σύνδεσης"/>
          <p:cNvCxnSpPr/>
          <p:nvPr/>
        </p:nvCxnSpPr>
        <p:spPr>
          <a:xfrm rot="5400000">
            <a:off x="-2178049" y="3251200"/>
            <a:ext cx="6500812"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41 - Ευθεία γραμμή σύνδεσης"/>
          <p:cNvCxnSpPr/>
          <p:nvPr/>
        </p:nvCxnSpPr>
        <p:spPr>
          <a:xfrm rot="5400000">
            <a:off x="-963613"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42 - Ευθεία γραμμή σύνδεσης"/>
          <p:cNvCxnSpPr/>
          <p:nvPr/>
        </p:nvCxnSpPr>
        <p:spPr>
          <a:xfrm rot="5400000">
            <a:off x="17938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43 - Ευθεία γραμμή σύνδεσης"/>
          <p:cNvCxnSpPr/>
          <p:nvPr/>
        </p:nvCxnSpPr>
        <p:spPr>
          <a:xfrm rot="5400000">
            <a:off x="13938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44 - Ευθεία γραμμή σύνδεσης"/>
          <p:cNvCxnSpPr/>
          <p:nvPr/>
        </p:nvCxnSpPr>
        <p:spPr>
          <a:xfrm rot="5400000">
            <a:off x="26066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45 - Ευθεία γραμμή σύνδεσης"/>
          <p:cNvCxnSpPr/>
          <p:nvPr/>
        </p:nvCxnSpPr>
        <p:spPr>
          <a:xfrm rot="5400000">
            <a:off x="482123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7" name="46 - Επεξήγηση με παραλληλόγραμμο"/>
          <p:cNvSpPr/>
          <p:nvPr/>
        </p:nvSpPr>
        <p:spPr>
          <a:xfrm>
            <a:off x="1143000" y="71438"/>
            <a:ext cx="1071563"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002060"/>
                </a:solidFill>
              </a:rPr>
              <a:t>Stella Gkolitsi-Kounoupi</a:t>
            </a:r>
          </a:p>
        </p:txBody>
      </p:sp>
      <p:sp>
        <p:nvSpPr>
          <p:cNvPr id="48" name="47 - Επεξήγηση με παραλληλόγραμμο"/>
          <p:cNvSpPr/>
          <p:nvPr/>
        </p:nvSpPr>
        <p:spPr>
          <a:xfrm>
            <a:off x="2286000" y="71438"/>
            <a:ext cx="1071563"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rgbClr val="002060"/>
                </a:solidFill>
              </a:rPr>
              <a:t>Sotiris </a:t>
            </a:r>
            <a:r>
              <a:rPr lang="en-US" sz="1400" dirty="0" err="1">
                <a:solidFill>
                  <a:srgbClr val="002060"/>
                </a:solidFill>
              </a:rPr>
              <a:t>Lioukras</a:t>
            </a:r>
            <a:endParaRPr lang="en-US" sz="1400" dirty="0">
              <a:solidFill>
                <a:srgbClr val="002060"/>
              </a:solidFill>
            </a:endParaRPr>
          </a:p>
        </p:txBody>
      </p:sp>
      <p:sp>
        <p:nvSpPr>
          <p:cNvPr id="49" name="48 - Επεξήγηση με παραλληλόγραμμο"/>
          <p:cNvSpPr/>
          <p:nvPr/>
        </p:nvSpPr>
        <p:spPr>
          <a:xfrm>
            <a:off x="3500438" y="71438"/>
            <a:ext cx="1071562"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rgbClr val="002060"/>
                </a:solidFill>
              </a:rPr>
              <a:t>Thomas </a:t>
            </a:r>
            <a:r>
              <a:rPr lang="en-US" sz="1400" dirty="0" err="1">
                <a:solidFill>
                  <a:srgbClr val="002060"/>
                </a:solidFill>
              </a:rPr>
              <a:t>Zografos</a:t>
            </a:r>
            <a:endParaRPr lang="en-US" sz="1400" dirty="0">
              <a:solidFill>
                <a:srgbClr val="002060"/>
              </a:solidFill>
            </a:endParaRPr>
          </a:p>
        </p:txBody>
      </p:sp>
      <p:sp>
        <p:nvSpPr>
          <p:cNvPr id="50" name="49 - Επεξήγηση με παραλληλόγραμμο"/>
          <p:cNvSpPr/>
          <p:nvPr/>
        </p:nvSpPr>
        <p:spPr>
          <a:xfrm>
            <a:off x="4714875" y="71438"/>
            <a:ext cx="1071563"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err="1">
                <a:solidFill>
                  <a:srgbClr val="002060"/>
                </a:solidFill>
              </a:rPr>
              <a:t>Zoi</a:t>
            </a:r>
            <a:r>
              <a:rPr lang="en-US" sz="1400" dirty="0">
                <a:solidFill>
                  <a:srgbClr val="002060"/>
                </a:solidFill>
              </a:rPr>
              <a:t> </a:t>
            </a:r>
            <a:r>
              <a:rPr lang="en-US" sz="1400" dirty="0" err="1">
                <a:solidFill>
                  <a:srgbClr val="002060"/>
                </a:solidFill>
              </a:rPr>
              <a:t>Tyrpenou</a:t>
            </a:r>
            <a:endParaRPr lang="en-US" sz="1400" dirty="0">
              <a:solidFill>
                <a:srgbClr val="002060"/>
              </a:solidFill>
            </a:endParaRPr>
          </a:p>
        </p:txBody>
      </p:sp>
      <p:sp>
        <p:nvSpPr>
          <p:cNvPr id="51" name="50 - Επεξήγηση με παραλληλόγραμμο"/>
          <p:cNvSpPr/>
          <p:nvPr/>
        </p:nvSpPr>
        <p:spPr>
          <a:xfrm>
            <a:off x="6929438" y="71438"/>
            <a:ext cx="1071562"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002060"/>
                </a:solidFill>
              </a:rPr>
              <a:t>Nikos </a:t>
            </a:r>
            <a:r>
              <a:rPr lang="en-US" sz="1300">
                <a:solidFill>
                  <a:srgbClr val="002060"/>
                </a:solidFill>
              </a:rPr>
              <a:t>Tamoutselis</a:t>
            </a:r>
          </a:p>
        </p:txBody>
      </p:sp>
      <p:sp>
        <p:nvSpPr>
          <p:cNvPr id="53" name="52 - Επεξήγηση με παραλληλόγραμμο"/>
          <p:cNvSpPr/>
          <p:nvPr/>
        </p:nvSpPr>
        <p:spPr>
          <a:xfrm>
            <a:off x="0" y="71438"/>
            <a:ext cx="1071563" cy="642937"/>
          </a:xfrm>
          <a:prstGeom prst="wedgeRectCallout">
            <a:avLst>
              <a:gd name="adj1" fmla="val 29363"/>
              <a:gd name="adj2" fmla="val 59363"/>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002060"/>
                </a:solidFill>
              </a:rPr>
              <a:t>Litsa </a:t>
            </a:r>
            <a:r>
              <a:rPr lang="en-US" sz="1100">
                <a:solidFill>
                  <a:srgbClr val="002060"/>
                </a:solidFill>
              </a:rPr>
              <a:t>Papadimitriou</a:t>
            </a:r>
          </a:p>
        </p:txBody>
      </p:sp>
      <p:cxnSp>
        <p:nvCxnSpPr>
          <p:cNvPr id="54" name="53 - Ευθεία γραμμή σύνδεσης"/>
          <p:cNvCxnSpPr/>
          <p:nvPr/>
        </p:nvCxnSpPr>
        <p:spPr>
          <a:xfrm>
            <a:off x="34925" y="471328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54 - Ευθεία γραμμή σύνδεσης"/>
          <p:cNvCxnSpPr/>
          <p:nvPr/>
        </p:nvCxnSpPr>
        <p:spPr>
          <a:xfrm>
            <a:off x="1116013" y="4713288"/>
            <a:ext cx="1214437"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55 - Ευθεία γραμμή σύνδεσης"/>
          <p:cNvCxnSpPr/>
          <p:nvPr/>
        </p:nvCxnSpPr>
        <p:spPr>
          <a:xfrm>
            <a:off x="2339975" y="4713288"/>
            <a:ext cx="990600" cy="11112"/>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56 - Ευθεία γραμμή σύνδεσης"/>
          <p:cNvCxnSpPr/>
          <p:nvPr/>
        </p:nvCxnSpPr>
        <p:spPr>
          <a:xfrm>
            <a:off x="4787900" y="471328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57 - Ευθεία γραμμή σύνδεσης"/>
          <p:cNvCxnSpPr/>
          <p:nvPr/>
        </p:nvCxnSpPr>
        <p:spPr>
          <a:xfrm>
            <a:off x="3492500" y="4714875"/>
            <a:ext cx="1071563"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58 - Ευθεία γραμμή σύνδεσης"/>
          <p:cNvCxnSpPr/>
          <p:nvPr/>
        </p:nvCxnSpPr>
        <p:spPr>
          <a:xfrm>
            <a:off x="7000875" y="4714875"/>
            <a:ext cx="955675" cy="9525"/>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59 - Ευθεία γραμμή σύνδεσης"/>
          <p:cNvCxnSpPr/>
          <p:nvPr/>
        </p:nvCxnSpPr>
        <p:spPr>
          <a:xfrm>
            <a:off x="8101013" y="4718050"/>
            <a:ext cx="971550" cy="6350"/>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60 - Ευθεία γραμμή σύνδεσης"/>
          <p:cNvCxnSpPr/>
          <p:nvPr/>
        </p:nvCxnSpPr>
        <p:spPr>
          <a:xfrm>
            <a:off x="0" y="6354763"/>
            <a:ext cx="1071563" cy="3175"/>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61 - Ευθεία γραμμή σύνδεσης"/>
          <p:cNvCxnSpPr/>
          <p:nvPr/>
        </p:nvCxnSpPr>
        <p:spPr>
          <a:xfrm>
            <a:off x="1143000" y="6354763"/>
            <a:ext cx="1214438"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62 - Ευθεία γραμμή σύνδεσης"/>
          <p:cNvCxnSpPr/>
          <p:nvPr/>
        </p:nvCxnSpPr>
        <p:spPr>
          <a:xfrm>
            <a:off x="2428875"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63 - Ευθεία γραμμή σύνδεσης"/>
          <p:cNvCxnSpPr/>
          <p:nvPr/>
        </p:nvCxnSpPr>
        <p:spPr>
          <a:xfrm>
            <a:off x="4787900" y="6357938"/>
            <a:ext cx="1000125"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64 - Ευθεία γραμμή σύνδεσης"/>
          <p:cNvCxnSpPr/>
          <p:nvPr/>
        </p:nvCxnSpPr>
        <p:spPr>
          <a:xfrm>
            <a:off x="3571875" y="6357938"/>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65 - Ευθεία γραμμή σύνδεσης"/>
          <p:cNvCxnSpPr/>
          <p:nvPr/>
        </p:nvCxnSpPr>
        <p:spPr>
          <a:xfrm>
            <a:off x="6929438" y="6356350"/>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66 - Ευθεία γραμμή σύνδεσης"/>
          <p:cNvCxnSpPr/>
          <p:nvPr/>
        </p:nvCxnSpPr>
        <p:spPr>
          <a:xfrm>
            <a:off x="8072438" y="6356350"/>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17409" name="Picture 1" descr="C:\Users\Αλτινης\Desktop\Ζωγράφοι Φλώρινας\Γκολίτση Κουνούπη Στέλλα\Oil---70-x-70-cm---2002_inset.jpg"/>
          <p:cNvPicPr>
            <a:picLocks noChangeAspect="1" noChangeArrowheads="1"/>
          </p:cNvPicPr>
          <p:nvPr/>
        </p:nvPicPr>
        <p:blipFill>
          <a:blip r:embed="rId8" cstate="print"/>
          <a:srcRect/>
          <a:stretch>
            <a:fillRect/>
          </a:stretch>
        </p:blipFill>
        <p:spPr bwMode="auto">
          <a:xfrm>
            <a:off x="1142976" y="5095906"/>
            <a:ext cx="1113848" cy="111917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0" name="Picture 2" descr="C:\Users\Αλτινης\Desktop\Ζωγράφοι Φλώρινας\Λιούκρας Σωτήρης\Σ.ΛΙΟΥΚΡΑΣ 2012.JPG"/>
          <p:cNvPicPr>
            <a:picLocks noChangeAspect="1" noChangeArrowheads="1"/>
          </p:cNvPicPr>
          <p:nvPr/>
        </p:nvPicPr>
        <p:blipFill>
          <a:blip r:embed="rId9"/>
          <a:srcRect/>
          <a:stretch>
            <a:fillRect/>
          </a:stretch>
        </p:blipFill>
        <p:spPr bwMode="auto">
          <a:xfrm>
            <a:off x="2428860" y="4857760"/>
            <a:ext cx="857256" cy="140677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2" name="Picture 4"/>
          <p:cNvPicPr>
            <a:picLocks noChangeAspect="1" noChangeArrowheads="1"/>
          </p:cNvPicPr>
          <p:nvPr/>
        </p:nvPicPr>
        <p:blipFill>
          <a:blip r:embed="rId10" cstate="print"/>
          <a:srcRect/>
          <a:stretch>
            <a:fillRect/>
          </a:stretch>
        </p:blipFill>
        <p:spPr bwMode="auto">
          <a:xfrm>
            <a:off x="4714876" y="3357562"/>
            <a:ext cx="1012991" cy="123536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4" name="Picture 6" descr="https://fbcdn-sphotos-a-a.akamaihd.net/hphotos-ak-ash2/25004_120013478010584_4899725_n.jpg?lvh=1"/>
          <p:cNvPicPr>
            <a:picLocks noChangeAspect="1" noChangeArrowheads="1"/>
          </p:cNvPicPr>
          <p:nvPr/>
        </p:nvPicPr>
        <p:blipFill>
          <a:blip r:embed="rId11"/>
          <a:srcRect/>
          <a:stretch>
            <a:fillRect/>
          </a:stretch>
        </p:blipFill>
        <p:spPr bwMode="auto">
          <a:xfrm>
            <a:off x="3500430" y="4899756"/>
            <a:ext cx="1000132" cy="138676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6" name="Picture 8"/>
          <p:cNvPicPr>
            <a:picLocks noChangeAspect="1" noChangeArrowheads="1"/>
          </p:cNvPicPr>
          <p:nvPr/>
        </p:nvPicPr>
        <p:blipFill>
          <a:blip r:embed="rId12" cstate="print"/>
          <a:srcRect/>
          <a:stretch>
            <a:fillRect/>
          </a:stretch>
        </p:blipFill>
        <p:spPr bwMode="auto">
          <a:xfrm>
            <a:off x="71406" y="4901418"/>
            <a:ext cx="928694" cy="133428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7" name="Picture 9"/>
          <p:cNvPicPr>
            <a:picLocks noChangeAspect="1" noChangeArrowheads="1"/>
          </p:cNvPicPr>
          <p:nvPr/>
        </p:nvPicPr>
        <p:blipFill>
          <a:blip r:embed="rId13" cstate="print"/>
          <a:srcRect/>
          <a:stretch>
            <a:fillRect/>
          </a:stretch>
        </p:blipFill>
        <p:spPr bwMode="auto">
          <a:xfrm>
            <a:off x="71406" y="3368406"/>
            <a:ext cx="928694" cy="123692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7419" name="Picture 11" descr="https://fbcdn-sphotos-g-a.akamaihd.net/hphotos-ak-ash3/1463931_553687834707101_925003236_n.jpg"/>
          <p:cNvPicPr>
            <a:picLocks noChangeAspect="1" noChangeArrowheads="1"/>
          </p:cNvPicPr>
          <p:nvPr/>
        </p:nvPicPr>
        <p:blipFill>
          <a:blip r:embed="rId14" cstate="print"/>
          <a:srcRect/>
          <a:stretch>
            <a:fillRect/>
          </a:stretch>
        </p:blipFill>
        <p:spPr bwMode="auto">
          <a:xfrm>
            <a:off x="71406" y="969362"/>
            <a:ext cx="857256" cy="117375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7" name="Picture 3"/>
          <p:cNvPicPr>
            <a:picLocks noChangeAspect="1" noChangeArrowheads="1"/>
          </p:cNvPicPr>
          <p:nvPr/>
        </p:nvPicPr>
        <p:blipFill>
          <a:blip r:embed="rId15" cstate="print"/>
          <a:srcRect/>
          <a:stretch>
            <a:fillRect/>
          </a:stretch>
        </p:blipFill>
        <p:spPr bwMode="auto">
          <a:xfrm>
            <a:off x="4714876" y="4890603"/>
            <a:ext cx="1000132" cy="139591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8" name="Picture 4"/>
          <p:cNvPicPr>
            <a:picLocks noChangeAspect="1" noChangeArrowheads="1"/>
          </p:cNvPicPr>
          <p:nvPr/>
        </p:nvPicPr>
        <p:blipFill>
          <a:blip r:embed="rId16"/>
          <a:srcRect/>
          <a:stretch>
            <a:fillRect/>
          </a:stretch>
        </p:blipFill>
        <p:spPr bwMode="auto">
          <a:xfrm>
            <a:off x="3523840" y="1142984"/>
            <a:ext cx="1048160" cy="98233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9" name="Picture 5"/>
          <p:cNvPicPr>
            <a:picLocks noChangeAspect="1" noChangeArrowheads="1"/>
          </p:cNvPicPr>
          <p:nvPr/>
        </p:nvPicPr>
        <p:blipFill>
          <a:blip r:embed="rId17"/>
          <a:srcRect/>
          <a:stretch>
            <a:fillRect/>
          </a:stretch>
        </p:blipFill>
        <p:spPr bwMode="auto">
          <a:xfrm>
            <a:off x="7000892" y="1095601"/>
            <a:ext cx="1000132" cy="101575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 name="Picture 2"/>
          <p:cNvPicPr>
            <a:picLocks noChangeAspect="1" noChangeArrowheads="1"/>
          </p:cNvPicPr>
          <p:nvPr/>
        </p:nvPicPr>
        <p:blipFill>
          <a:blip r:embed="rId18" cstate="print"/>
          <a:srcRect/>
          <a:stretch>
            <a:fillRect/>
          </a:stretch>
        </p:blipFill>
        <p:spPr bwMode="auto">
          <a:xfrm>
            <a:off x="3557254" y="3214686"/>
            <a:ext cx="943308" cy="136525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 name="Picture 3" descr="C:\Users\Αλτινης\Desktop\Ζωγράφοι Φλώρινας\Ταμουτσέλης\romanos_new600-04_88385_2a3X93.jpg"/>
          <p:cNvPicPr>
            <a:picLocks noChangeAspect="1" noChangeArrowheads="1"/>
          </p:cNvPicPr>
          <p:nvPr/>
        </p:nvPicPr>
        <p:blipFill>
          <a:blip r:embed="rId19" cstate="print"/>
          <a:srcRect/>
          <a:stretch>
            <a:fillRect/>
          </a:stretch>
        </p:blipFill>
        <p:spPr bwMode="auto">
          <a:xfrm>
            <a:off x="7015152" y="4071943"/>
            <a:ext cx="1000132" cy="50006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68" name="67 - Ευθεία γραμμή σύνδεσης"/>
          <p:cNvCxnSpPr/>
          <p:nvPr/>
        </p:nvCxnSpPr>
        <p:spPr>
          <a:xfrm rot="5400000">
            <a:off x="36798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1" name="70 - Επεξήγηση με παραλληλόγραμμο"/>
          <p:cNvSpPr>
            <a:spLocks noChangeArrowheads="1"/>
          </p:cNvSpPr>
          <p:nvPr/>
        </p:nvSpPr>
        <p:spPr bwMode="auto">
          <a:xfrm>
            <a:off x="5940425" y="44450"/>
            <a:ext cx="927100" cy="642938"/>
          </a:xfrm>
          <a:prstGeom prst="wedgeRectCallout">
            <a:avLst>
              <a:gd name="adj1" fmla="val 27741"/>
              <a:gd name="adj2" fmla="val 59384"/>
            </a:avLst>
          </a:prstGeom>
          <a:solidFill>
            <a:srgbClr val="9BB9D9"/>
          </a:solidFill>
          <a:ln w="48000" cmpd="thickThin" algn="ctr">
            <a:solidFill>
              <a:srgbClr val="343437"/>
            </a:solidFill>
            <a:miter lim="800000"/>
            <a:headEnd/>
            <a:tailEnd/>
          </a:ln>
        </p:spPr>
        <p:txBody>
          <a:bodyPr anchor="ctr"/>
          <a:lstStyle/>
          <a:p>
            <a:pPr algn="ctr"/>
            <a:r>
              <a:rPr lang="en-US" sz="1400">
                <a:solidFill>
                  <a:srgbClr val="002060"/>
                </a:solidFill>
                <a:latin typeface="Corbel" pitchFamily="34" charset="0"/>
              </a:rPr>
              <a:t>Anna </a:t>
            </a:r>
            <a:r>
              <a:rPr lang="en-US" sz="1200">
                <a:solidFill>
                  <a:srgbClr val="002060"/>
                </a:solidFill>
                <a:latin typeface="Corbel" pitchFamily="34" charset="0"/>
              </a:rPr>
              <a:t>Tsoulfidou</a:t>
            </a:r>
          </a:p>
        </p:txBody>
      </p:sp>
      <p:pic>
        <p:nvPicPr>
          <p:cNvPr id="4100" name="Picture 4" descr="C:\Users\Αλτινης\Desktop\Ζωγράφοι Φλώρινας\Τσουλφίδου Άννα\Π053.JPG"/>
          <p:cNvPicPr>
            <a:picLocks noChangeAspect="1" noChangeArrowheads="1"/>
          </p:cNvPicPr>
          <p:nvPr/>
        </p:nvPicPr>
        <p:blipFill>
          <a:blip r:embed="rId20" cstate="print"/>
          <a:srcRect/>
          <a:stretch>
            <a:fillRect/>
          </a:stretch>
        </p:blipFill>
        <p:spPr bwMode="auto">
          <a:xfrm flipH="1">
            <a:off x="6000760" y="4143380"/>
            <a:ext cx="833343" cy="43813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72" name="71 - Ευθεία γραμμή σύνδεσης"/>
          <p:cNvCxnSpPr/>
          <p:nvPr/>
        </p:nvCxnSpPr>
        <p:spPr>
          <a:xfrm>
            <a:off x="5929313" y="4714875"/>
            <a:ext cx="874712" cy="9525"/>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72 - Ευθεία γραμμή σύνδεσης"/>
          <p:cNvCxnSpPr/>
          <p:nvPr/>
        </p:nvCxnSpPr>
        <p:spPr>
          <a:xfrm>
            <a:off x="5929313" y="6359525"/>
            <a:ext cx="1000125"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3609" name="AutoShape 6" descr="data:image/jpeg;base64,/9j/4AAQSkZJRgABAQAAAQABAAD/2wCEAAkGBhESERUTEhQUFRIVFRoYGBUVFxgXHBsWGhUWFBgWFRYXHSwfFxsjIBQWITsgJCgsLCw4FR8xNTA2NSYtLCkBCQoKDgwNGg8PGikkHBwsLC8sLCkpLCopLCwpKSkpLCkpKSksKSopLCksKSkpKSksKSwpLCwpLCwpLCkpKSkpKf/AABEIAFcARQMBIgACEQEDEQH/xAAcAAABBAMBAAAAAAAAAAAAAAAGAAEFBwIDBAj/xAA3EAACAAQDBQUFCAMBAAAAAAABAgADBBEFEiEGMUFhgQcTIlFxIzJCkbEUUnKCocHR8JKy8UP/xAAYAQADAQEAAAAAAAAAAAAAAAABAwQCAP/EAB8RAAICAwACAwAAAAAAAAAAAAABAhEDEiFBUSIxYf/aAAwDAQACEQMRAD8AtSHIhEQojKiPxzHJNJL7yc1huA3lj5KOMVtivaxUsT3CJKTgWGdvU8BEf2hY19ormQH2UjwDmQBntbnp0gQmHWHRh7Mt0HFB2r1iN7Xu5q31BUKbcmWLC2d2uk1aXXwsN63uQf45xQV430lfMlMHlsyMOKmx/wCQXjXgCl7PSIh7QC7CdoIqfYVBCzx7rAaTBbyG5xryO/zg5UwuqNGQEKHhRwBzAv2h7RNSUbZCRNmnu0YfCSLs3qAD1IgqYRU/bNUt39PL+ESmf8zPlv8AJBHRVsLfCvpT2N/rBJs3s0J3imDw8BA7TpdgN9yBFh0eKSZI8TWsBcKCxHqFBt1hmRtKkaxRvrN0rZOnU3EsddY5cW2VlOugCm2lonsLxWRUKWlPmANjpYg8wYi8SxVzMMqRJZ7HxTGYIg0voSPF0ET3KyikV0yzKacGByzEYMp5g3B5j+YvrZvGVqqaXOXQMNR91wfEvQ/oRFP7VYe9wzBb2NipJHmQbgfOCHsexnLMm0rHRx3ifiXRgPUWP5Ye/lGyVrWVFqAwocLCjIDaRFP9stSDVSU0ukm5P4nYgH5frFwtFMdoNSq4xmf3F7m9uAyDXpe8dD7OoFMGHtQRwv8AS14KzW1CKsumlXIX3iDYm+7TjxuYiMWoxT1WZdUcBgdNMwuQLac+vKDXAZisobjHTl9MpxR+LXk56QzJby89szaNYW1y3Onlm03xw1GEd+rJnZWVzqCRxvwPHdYiJnH1yNKfKzKrXbIMxA5D+7o1YdOR6iYUv3ZAsx0BbTd5jUi/KFfo+lQNV2DvLlsHbMt7qNTlvpYFjcjmYiNmqv7PVUs6/wD6C/4S3dsD5XDQYbYG0pvSK8CgOLcCPmCNYdjtrpNmpUelrWhowRrgeg+kPAEG4xTHapS2xAk6K8qWR6AFD/rFzGA7tG2SeslK8gAz5V7KSBnQ70udAwIBF9N44wIumEqH7eCpVvhN1I8r7uXH5wWbLV5UW3jeP4gcnbG16C8ynmS04vMyoi83djZev7iN1E7SCrXvKYe+uoB4/lvuPONziq4Mwz70NcRx+Uhs5N+CgZienTiY4Z+0kssAsubc6A2UG55E/vHRTVKzx8LetjGcygCm5K6brDlE/C1VRE7WVJ7jxbyN3W0CmAYc9RUypK73f5KPExPoAYNsEwmRiVRMlTHYJKCnKjAM5J1A4kAb7DS8HGz+yVLRZjIQ5m3u5zNb7oJ90chD4tRjRDl7InVFvlDQoUZFle4n2ySlJFPTu/DNNYSx0UAt9IGantYxFmupkoOCrKDW6uSTAgV5j+9IxaWeR9GU/Qw5QSMbMkcSx+oqnVqqa0xQw8JsFUX1yooCj1AgpwqkBlBG1gDKEbweogk2c2gVR3c02t7j8PLKx4esZyR5wfgmk6ZIJgTI15TvLblYjqpjVWUdSxytPJB3hEC6esEcxrqGHHdHFVochbidBbzMT7MrcUB9dT934kJUy7FXBIIOaxIYa3P7RJU3aZiSADvg9uMyXLY9WsCfUmI/aCcocS0N8oGe2viGtr8bRERTFWukGV1Lge0/bDVgWeTTufMd4n6BjCgDEKNaoXsx2jAiFCjRwwNt0ZGYCNwB5X+hvDwo446KPGZ8oWlzGVfu6Ef4sCB0jfWbRVM1QrzDbXRQF004qLwoUDVB2dVZGiHhQoJkQhQoUcA//9k="/>
          <p:cNvSpPr>
            <a:spLocks noChangeAspect="1" noChangeArrowheads="1"/>
          </p:cNvSpPr>
          <p:nvPr/>
        </p:nvSpPr>
        <p:spPr bwMode="auto">
          <a:xfrm>
            <a:off x="155575" y="-457200"/>
            <a:ext cx="762000" cy="952500"/>
          </a:xfrm>
          <a:prstGeom prst="rect">
            <a:avLst/>
          </a:prstGeom>
          <a:noFill/>
          <a:ln w="9525">
            <a:noFill/>
            <a:miter lim="800000"/>
            <a:headEnd/>
            <a:tailEnd/>
          </a:ln>
        </p:spPr>
        <p:txBody>
          <a:bodyPr/>
          <a:lstStyle/>
          <a:p>
            <a:endParaRPr lang="el-GR">
              <a:latin typeface="Corbel" pitchFamily="34" charset="0"/>
            </a:endParaRPr>
          </a:p>
        </p:txBody>
      </p:sp>
      <p:sp>
        <p:nvSpPr>
          <p:cNvPr id="23610" name="AutoShape 8" descr="data:image/jpeg;base64,/9j/4AAQSkZJRgABAQAAAQABAAD/2wCEAAkGBhESERUTEhQUFRIVFRoYGBUVFxgXHBsWGhUWFBgWFRYXHSwfFxsjIBQWITsgJCgsLCw4FR8xNTA2NSYtLCkBCQoKDgwNGg8PGikkHBwsLC8sLCkpLCopLCwpKSkpLCkpKSksKSopLCksKSkpKSksKSwpLCwpLCwpLCkpKSkpKf/AABEIAFcARQMBIgACEQEDEQH/xAAcAAABBAMBAAAAAAAAAAAAAAAGAAEFBwIDBAj/xAA3EAACAAQDBQUFCAMBAAAAAAABAgADBBEFEiEGMUFhgQcTIlFxIzJCkbEUUnKCocHR8JKy8UP/xAAYAQADAQEAAAAAAAAAAAAAAAABAwQCAP/EAB8RAAICAwACAwAAAAAAAAAAAAABAhEDEiFBUSIxYf/aAAwDAQACEQMRAD8AtSHIhEQojKiPxzHJNJL7yc1huA3lj5KOMVtivaxUsT3CJKTgWGdvU8BEf2hY19ormQH2UjwDmQBntbnp0gQmHWHRh7Mt0HFB2r1iN7Xu5q31BUKbcmWLC2d2uk1aXXwsN63uQf45xQV430lfMlMHlsyMOKmx/wCQXjXgCl7PSIh7QC7CdoIqfYVBCzx7rAaTBbyG5xryO/zg5UwuqNGQEKHhRwBzAv2h7RNSUbZCRNmnu0YfCSLs3qAD1IgqYRU/bNUt39PL+ESmf8zPlv8AJBHRVsLfCvpT2N/rBJs3s0J3imDw8BA7TpdgN9yBFh0eKSZI8TWsBcKCxHqFBt1hmRtKkaxRvrN0rZOnU3EsddY5cW2VlOugCm2lonsLxWRUKWlPmANjpYg8wYi8SxVzMMqRJZ7HxTGYIg0voSPF0ET3KyikV0yzKacGByzEYMp5g3B5j+YvrZvGVqqaXOXQMNR91wfEvQ/oRFP7VYe9wzBb2NipJHmQbgfOCHsexnLMm0rHRx3ifiXRgPUWP5Ye/lGyVrWVFqAwocLCjIDaRFP9stSDVSU0ukm5P4nYgH5frFwtFMdoNSq4xmf3F7m9uAyDXpe8dD7OoFMGHtQRwv8AS14KzW1CKsumlXIX3iDYm+7TjxuYiMWoxT1WZdUcBgdNMwuQLac+vKDXAZisobjHTl9MpxR+LXk56QzJby89szaNYW1y3Onlm03xw1GEd+rJnZWVzqCRxvwPHdYiJnH1yNKfKzKrXbIMxA5D+7o1YdOR6iYUv3ZAsx0BbTd5jUi/KFfo+lQNV2DvLlsHbMt7qNTlvpYFjcjmYiNmqv7PVUs6/wD6C/4S3dsD5XDQYbYG0pvSK8CgOLcCPmCNYdjtrpNmpUelrWhowRrgeg+kPAEG4xTHapS2xAk6K8qWR6AFD/rFzGA7tG2SeslK8gAz5V7KSBnQ70udAwIBF9N44wIumEqH7eCpVvhN1I8r7uXH5wWbLV5UW3jeP4gcnbG16C8ynmS04vMyoi83djZev7iN1E7SCrXvKYe+uoB4/lvuPONziq4Mwz70NcRx+Uhs5N+CgZienTiY4Z+0kssAsubc6A2UG55E/vHRTVKzx8LetjGcygCm5K6brDlE/C1VRE7WVJ7jxbyN3W0CmAYc9RUypK73f5KPExPoAYNsEwmRiVRMlTHYJKCnKjAM5J1A4kAb7DS8HGz+yVLRZjIQ5m3u5zNb7oJ90chD4tRjRDl7InVFvlDQoUZFle4n2ySlJFPTu/DNNYSx0UAt9IGantYxFmupkoOCrKDW6uSTAgV5j+9IxaWeR9GU/Qw5QSMbMkcSx+oqnVqqa0xQw8JsFUX1yooCj1AgpwqkBlBG1gDKEbweogk2c2gVR3c02t7j8PLKx4esZyR5wfgmk6ZIJgTI15TvLblYjqpjVWUdSxytPJB3hEC6esEcxrqGHHdHFVochbidBbzMT7MrcUB9dT934kJUy7FXBIIOaxIYa3P7RJU3aZiSADvg9uMyXLY9WsCfUmI/aCcocS0N8oGe2viGtr8bRERTFWukGV1Lge0/bDVgWeTTufMd4n6BjCgDEKNaoXsx2jAiFCjRwwNt0ZGYCNwB5X+hvDwo446KPGZ8oWlzGVfu6Ef4sCB0jfWbRVM1QrzDbXRQF004qLwoUDVB2dVZGiHhQoJkQhQoUcA//9k="/>
          <p:cNvSpPr>
            <a:spLocks noChangeAspect="1" noChangeArrowheads="1"/>
          </p:cNvSpPr>
          <p:nvPr/>
        </p:nvSpPr>
        <p:spPr bwMode="auto">
          <a:xfrm>
            <a:off x="155575" y="-457200"/>
            <a:ext cx="762000" cy="952500"/>
          </a:xfrm>
          <a:prstGeom prst="rect">
            <a:avLst/>
          </a:prstGeom>
          <a:noFill/>
          <a:ln w="9525">
            <a:noFill/>
            <a:miter lim="800000"/>
            <a:headEnd/>
            <a:tailEnd/>
          </a:ln>
        </p:spPr>
        <p:txBody>
          <a:bodyPr/>
          <a:lstStyle/>
          <a:p>
            <a:endParaRPr lang="el-GR">
              <a:latin typeface="Corbel" pitchFamily="34" charset="0"/>
            </a:endParaRPr>
          </a:p>
        </p:txBody>
      </p:sp>
      <p:pic>
        <p:nvPicPr>
          <p:cNvPr id="4106" name="Picture 10" descr="http://gym-ammoch.flo.sch.gr/photos/tsulfidou.jpg"/>
          <p:cNvPicPr>
            <a:picLocks noChangeAspect="1" noChangeArrowheads="1"/>
          </p:cNvPicPr>
          <p:nvPr/>
        </p:nvPicPr>
        <p:blipFill>
          <a:blip r:embed="rId21"/>
          <a:srcRect/>
          <a:stretch>
            <a:fillRect/>
          </a:stretch>
        </p:blipFill>
        <p:spPr bwMode="auto">
          <a:xfrm>
            <a:off x="6024573" y="1142984"/>
            <a:ext cx="762000" cy="95250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74" name="73 - Διάγραμμα ροής: Εναλλακτική διεργασία"/>
          <p:cNvSpPr/>
          <p:nvPr/>
        </p:nvSpPr>
        <p:spPr>
          <a:xfrm>
            <a:off x="5940425" y="2357438"/>
            <a:ext cx="857250" cy="357187"/>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rgbClr val="002060"/>
                </a:solidFill>
              </a:rPr>
              <a:t>1963 -</a:t>
            </a:r>
            <a:endParaRPr lang="el-GR" dirty="0">
              <a:solidFill>
                <a:srgbClr val="002060"/>
              </a:solidFill>
            </a:endParaRPr>
          </a:p>
        </p:txBody>
      </p:sp>
      <p:pic>
        <p:nvPicPr>
          <p:cNvPr id="1026" name="Picture 2"/>
          <p:cNvPicPr>
            <a:picLocks noChangeAspect="1" noChangeArrowheads="1"/>
          </p:cNvPicPr>
          <p:nvPr/>
        </p:nvPicPr>
        <p:blipFill>
          <a:blip r:embed="rId22" cstate="print"/>
          <a:srcRect/>
          <a:stretch>
            <a:fillRect/>
          </a:stretch>
        </p:blipFill>
        <p:spPr bwMode="auto">
          <a:xfrm>
            <a:off x="5929321" y="5000636"/>
            <a:ext cx="934639" cy="123031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 name="31 - Διάγραμμα ροής: Εναλλακτική διεργασία"/>
          <p:cNvSpPr/>
          <p:nvPr/>
        </p:nvSpPr>
        <p:spPr>
          <a:xfrm>
            <a:off x="8101013" y="2349500"/>
            <a:ext cx="1008062" cy="357188"/>
          </a:xfrm>
          <a:prstGeom prst="flowChartAlternateProcess">
            <a:avLst/>
          </a:prstGeom>
          <a:solidFill>
            <a:srgbClr val="9BB9D9"/>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rgbClr val="002060"/>
                </a:solidFill>
              </a:rPr>
              <a:t>1969 - </a:t>
            </a:r>
            <a:endParaRPr lang="el-GR">
              <a:solidFill>
                <a:srgbClr val="002060"/>
              </a:solidFill>
            </a:endParaRPr>
          </a:p>
        </p:txBody>
      </p:sp>
      <p:sp>
        <p:nvSpPr>
          <p:cNvPr id="5" name="50 - Επεξήγηση με παραλληλόγραμμο"/>
          <p:cNvSpPr>
            <a:spLocks noChangeArrowheads="1"/>
          </p:cNvSpPr>
          <p:nvPr/>
        </p:nvSpPr>
        <p:spPr bwMode="auto">
          <a:xfrm>
            <a:off x="8110538" y="49213"/>
            <a:ext cx="998537" cy="642937"/>
          </a:xfrm>
          <a:prstGeom prst="wedgeRectCallout">
            <a:avLst>
              <a:gd name="adj1" fmla="val 35213"/>
              <a:gd name="adj2" fmla="val 59384"/>
            </a:avLst>
          </a:prstGeom>
          <a:solidFill>
            <a:srgbClr val="9BB9D9"/>
          </a:solidFill>
          <a:ln w="48000" cmpd="thickThin" algn="ctr">
            <a:solidFill>
              <a:srgbClr val="343437"/>
            </a:solidFill>
            <a:miter lim="800000"/>
            <a:headEnd/>
            <a:tailEnd/>
          </a:ln>
        </p:spPr>
        <p:txBody>
          <a:bodyPr anchor="ctr"/>
          <a:lstStyle/>
          <a:p>
            <a:pPr algn="ctr"/>
            <a:r>
              <a:rPr lang="en-US" sz="1400">
                <a:solidFill>
                  <a:srgbClr val="002060"/>
                </a:solidFill>
                <a:latin typeface="Corbel" pitchFamily="34" charset="0"/>
              </a:rPr>
              <a:t>Pantelis</a:t>
            </a:r>
          </a:p>
          <a:p>
            <a:pPr algn="ctr"/>
            <a:r>
              <a:rPr lang="en-US" sz="1100">
                <a:solidFill>
                  <a:srgbClr val="002060"/>
                </a:solidFill>
                <a:latin typeface="Corbel" pitchFamily="34" charset="0"/>
              </a:rPr>
              <a:t>Tamoutselis</a:t>
            </a:r>
          </a:p>
        </p:txBody>
      </p:sp>
      <p:pic>
        <p:nvPicPr>
          <p:cNvPr id="23617" name="Picture 65" descr="Pantelis Tamoutselis"/>
          <p:cNvPicPr>
            <a:picLocks noChangeAspect="1" noChangeArrowheads="1"/>
          </p:cNvPicPr>
          <p:nvPr/>
        </p:nvPicPr>
        <p:blipFill>
          <a:blip r:embed="rId23" cstate="print"/>
          <a:srcRect/>
          <a:stretch>
            <a:fillRect/>
          </a:stretch>
        </p:blipFill>
        <p:spPr bwMode="auto">
          <a:xfrm>
            <a:off x="8208963" y="1268413"/>
            <a:ext cx="827087" cy="82708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3618" name="Picture 66" descr="Tamoutselis1"/>
          <p:cNvPicPr>
            <a:picLocks noChangeAspect="1" noChangeArrowheads="1"/>
          </p:cNvPicPr>
          <p:nvPr/>
        </p:nvPicPr>
        <p:blipFill>
          <a:blip r:embed="rId24" cstate="print"/>
          <a:srcRect/>
          <a:stretch>
            <a:fillRect/>
          </a:stretch>
        </p:blipFill>
        <p:spPr bwMode="auto">
          <a:xfrm>
            <a:off x="8172450" y="3970338"/>
            <a:ext cx="871538" cy="611187"/>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3619" name="Picture 67" descr="tamoutselis"/>
          <p:cNvPicPr>
            <a:picLocks noChangeAspect="1" noChangeArrowheads="1"/>
          </p:cNvPicPr>
          <p:nvPr/>
        </p:nvPicPr>
        <p:blipFill>
          <a:blip r:embed="rId25" cstate="print"/>
          <a:srcRect/>
          <a:stretch>
            <a:fillRect/>
          </a:stretch>
        </p:blipFill>
        <p:spPr bwMode="auto">
          <a:xfrm>
            <a:off x="8172450" y="5589588"/>
            <a:ext cx="895350" cy="60960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2" name="Picture 2" descr="D:\Φάκελος_19-6-2015\Γραφίστας\7ο Κεφάλαιο, Δεκαετία 60\4. Τυρπένου Ζωή\Τυρπένου Ζιζή.jpg"/>
          <p:cNvPicPr>
            <a:picLocks noChangeAspect="1" noChangeArrowheads="1"/>
          </p:cNvPicPr>
          <p:nvPr/>
        </p:nvPicPr>
        <p:blipFill>
          <a:blip r:embed="rId26" cstate="print"/>
          <a:srcRect/>
          <a:stretch>
            <a:fillRect/>
          </a:stretch>
        </p:blipFill>
        <p:spPr bwMode="auto">
          <a:xfrm>
            <a:off x="4857752" y="1000108"/>
            <a:ext cx="742937" cy="1142980"/>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0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17419"/>
                                        </p:tgtEl>
                                        <p:attrNameLst>
                                          <p:attrName>style.visibility</p:attrName>
                                        </p:attrNameLst>
                                      </p:cBhvr>
                                      <p:to>
                                        <p:strVal val="visible"/>
                                      </p:to>
                                    </p:set>
                                    <p:animEffect transition="in" filter="fade">
                                      <p:cBhvr>
                                        <p:cTn id="10" dur="2000"/>
                                        <p:tgtEl>
                                          <p:spTgt spid="174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20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17417"/>
                                        </p:tgtEl>
                                        <p:attrNameLst>
                                          <p:attrName>style.visibility</p:attrName>
                                        </p:attrNameLst>
                                      </p:cBhvr>
                                      <p:to>
                                        <p:strVal val="visible"/>
                                      </p:to>
                                    </p:set>
                                    <p:animEffect transition="in" filter="fade">
                                      <p:cBhvr>
                                        <p:cTn id="16" dur="2000"/>
                                        <p:tgtEl>
                                          <p:spTgt spid="17417"/>
                                        </p:tgtEl>
                                      </p:cBhvr>
                                    </p:animEffect>
                                  </p:childTnLst>
                                </p:cTn>
                              </p:par>
                              <p:par>
                                <p:cTn id="17" presetID="10" presetClass="entr" presetSubtype="0" fill="hold" nodeType="withEffect">
                                  <p:stCondLst>
                                    <p:cond delay="0"/>
                                  </p:stCondLst>
                                  <p:childTnLst>
                                    <p:set>
                                      <p:cBhvr>
                                        <p:cTn id="18" dur="1" fill="hold">
                                          <p:stCondLst>
                                            <p:cond delay="0"/>
                                          </p:stCondLst>
                                        </p:cTn>
                                        <p:tgtEl>
                                          <p:spTgt spid="17416"/>
                                        </p:tgtEl>
                                        <p:attrNameLst>
                                          <p:attrName>style.visibility</p:attrName>
                                        </p:attrNameLst>
                                      </p:cBhvr>
                                      <p:to>
                                        <p:strVal val="visible"/>
                                      </p:to>
                                    </p:set>
                                    <p:animEffect transition="in" filter="fade">
                                      <p:cBhvr>
                                        <p:cTn id="19" dur="2000"/>
                                        <p:tgtEl>
                                          <p:spTgt spid="174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2000"/>
                                        <p:tgtEl>
                                          <p:spTgt spid="47"/>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20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000"/>
                                        <p:tgtEl>
                                          <p:spTgt spid="24"/>
                                        </p:tgtEl>
                                      </p:cBhvr>
                                    </p:animEffect>
                                  </p:childTnLst>
                                </p:cTn>
                              </p:par>
                              <p:par>
                                <p:cTn id="31" presetID="10" presetClass="entr" presetSubtype="0" fill="hold" nodeType="withEffect">
                                  <p:stCondLst>
                                    <p:cond delay="0"/>
                                  </p:stCondLst>
                                  <p:childTnLst>
                                    <p:set>
                                      <p:cBhvr>
                                        <p:cTn id="32" dur="1" fill="hold">
                                          <p:stCondLst>
                                            <p:cond delay="0"/>
                                          </p:stCondLst>
                                        </p:cTn>
                                        <p:tgtEl>
                                          <p:spTgt spid="4098"/>
                                        </p:tgtEl>
                                        <p:attrNameLst>
                                          <p:attrName>style.visibility</p:attrName>
                                        </p:attrNameLst>
                                      </p:cBhvr>
                                      <p:to>
                                        <p:strVal val="visible"/>
                                      </p:to>
                                    </p:set>
                                    <p:animEffect transition="in" filter="fade">
                                      <p:cBhvr>
                                        <p:cTn id="33" dur="2000"/>
                                        <p:tgtEl>
                                          <p:spTgt spid="4098"/>
                                        </p:tgtEl>
                                      </p:cBhvr>
                                    </p:animEffect>
                                  </p:childTnLst>
                                </p:cTn>
                              </p:par>
                              <p:par>
                                <p:cTn id="34" presetID="10" presetClass="entr" presetSubtype="0" fill="hold" nodeType="withEffect">
                                  <p:stCondLst>
                                    <p:cond delay="0"/>
                                  </p:stCondLst>
                                  <p:childTnLst>
                                    <p:set>
                                      <p:cBhvr>
                                        <p:cTn id="35" dur="1" fill="hold">
                                          <p:stCondLst>
                                            <p:cond delay="0"/>
                                          </p:stCondLst>
                                        </p:cTn>
                                        <p:tgtEl>
                                          <p:spTgt spid="17409"/>
                                        </p:tgtEl>
                                        <p:attrNameLst>
                                          <p:attrName>style.visibility</p:attrName>
                                        </p:attrNameLst>
                                      </p:cBhvr>
                                      <p:to>
                                        <p:strVal val="visible"/>
                                      </p:to>
                                    </p:set>
                                    <p:animEffect transition="in" filter="fade">
                                      <p:cBhvr>
                                        <p:cTn id="36" dur="2000"/>
                                        <p:tgtEl>
                                          <p:spTgt spid="1740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2000"/>
                                        <p:tgtEl>
                                          <p:spTgt spid="48"/>
                                        </p:tgtEl>
                                      </p:cBhvr>
                                    </p:animEffect>
                                  </p:childTnLst>
                                </p:cTn>
                              </p:par>
                              <p:par>
                                <p:cTn id="42" presetID="10" presetClass="entr" presetSubtype="0" fill="hold" nodeType="withEffect">
                                  <p:stCondLst>
                                    <p:cond delay="0"/>
                                  </p:stCondLst>
                                  <p:childTnLst>
                                    <p:set>
                                      <p:cBhvr>
                                        <p:cTn id="43" dur="1" fill="hold">
                                          <p:stCondLst>
                                            <p:cond delay="0"/>
                                          </p:stCondLst>
                                        </p:cTn>
                                        <p:tgtEl>
                                          <p:spTgt spid="4102"/>
                                        </p:tgtEl>
                                        <p:attrNameLst>
                                          <p:attrName>style.visibility</p:attrName>
                                        </p:attrNameLst>
                                      </p:cBhvr>
                                      <p:to>
                                        <p:strVal val="visible"/>
                                      </p:to>
                                    </p:set>
                                    <p:animEffect transition="in" filter="fade">
                                      <p:cBhvr>
                                        <p:cTn id="44" dur="2000"/>
                                        <p:tgtEl>
                                          <p:spTgt spid="410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2000"/>
                                        <p:tgtEl>
                                          <p:spTgt spid="30"/>
                                        </p:tgtEl>
                                      </p:cBhvr>
                                    </p:animEffect>
                                  </p:childTnLst>
                                </p:cTn>
                              </p:par>
                              <p:par>
                                <p:cTn id="48" presetID="10" presetClass="entr" presetSubtype="0" fill="hold" nodeType="withEffect">
                                  <p:stCondLst>
                                    <p:cond delay="0"/>
                                  </p:stCondLst>
                                  <p:childTnLst>
                                    <p:set>
                                      <p:cBhvr>
                                        <p:cTn id="49" dur="1" fill="hold">
                                          <p:stCondLst>
                                            <p:cond delay="0"/>
                                          </p:stCondLst>
                                        </p:cTn>
                                        <p:tgtEl>
                                          <p:spTgt spid="4099"/>
                                        </p:tgtEl>
                                        <p:attrNameLst>
                                          <p:attrName>style.visibility</p:attrName>
                                        </p:attrNameLst>
                                      </p:cBhvr>
                                      <p:to>
                                        <p:strVal val="visible"/>
                                      </p:to>
                                    </p:set>
                                    <p:animEffect transition="in" filter="fade">
                                      <p:cBhvr>
                                        <p:cTn id="50" dur="2000"/>
                                        <p:tgtEl>
                                          <p:spTgt spid="4099"/>
                                        </p:tgtEl>
                                      </p:cBhvr>
                                    </p:animEffect>
                                  </p:childTnLst>
                                </p:cTn>
                              </p:par>
                              <p:par>
                                <p:cTn id="51" presetID="10" presetClass="entr" presetSubtype="0" fill="hold" nodeType="withEffect">
                                  <p:stCondLst>
                                    <p:cond delay="0"/>
                                  </p:stCondLst>
                                  <p:childTnLst>
                                    <p:set>
                                      <p:cBhvr>
                                        <p:cTn id="52" dur="1" fill="hold">
                                          <p:stCondLst>
                                            <p:cond delay="0"/>
                                          </p:stCondLst>
                                        </p:cTn>
                                        <p:tgtEl>
                                          <p:spTgt spid="17410"/>
                                        </p:tgtEl>
                                        <p:attrNameLst>
                                          <p:attrName>style.visibility</p:attrName>
                                        </p:attrNameLst>
                                      </p:cBhvr>
                                      <p:to>
                                        <p:strVal val="visible"/>
                                      </p:to>
                                    </p:set>
                                    <p:animEffect transition="in" filter="fade">
                                      <p:cBhvr>
                                        <p:cTn id="53" dur="2000"/>
                                        <p:tgtEl>
                                          <p:spTgt spid="174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2000"/>
                                        <p:tgtEl>
                                          <p:spTgt spid="49"/>
                                        </p:tgtEl>
                                      </p:cBhvr>
                                    </p:animEffect>
                                  </p:childTnLst>
                                </p:cTn>
                              </p:par>
                              <p:par>
                                <p:cTn id="59" presetID="10" presetClass="entr" presetSubtype="0" fill="hold" nodeType="withEffect">
                                  <p:stCondLst>
                                    <p:cond delay="0"/>
                                  </p:stCondLst>
                                  <p:childTnLst>
                                    <p:set>
                                      <p:cBhvr>
                                        <p:cTn id="60" dur="1" fill="hold">
                                          <p:stCondLst>
                                            <p:cond delay="0"/>
                                          </p:stCondLst>
                                        </p:cTn>
                                        <p:tgtEl>
                                          <p:spTgt spid="1028"/>
                                        </p:tgtEl>
                                        <p:attrNameLst>
                                          <p:attrName>style.visibility</p:attrName>
                                        </p:attrNameLst>
                                      </p:cBhvr>
                                      <p:to>
                                        <p:strVal val="visible"/>
                                      </p:to>
                                    </p:set>
                                    <p:animEffect transition="in" filter="fade">
                                      <p:cBhvr>
                                        <p:cTn id="61" dur="2000"/>
                                        <p:tgtEl>
                                          <p:spTgt spid="102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20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2000"/>
                                        <p:tgtEl>
                                          <p:spTgt spid="2"/>
                                        </p:tgtEl>
                                      </p:cBhvr>
                                    </p:animEffect>
                                  </p:childTnLst>
                                </p:cTn>
                              </p:par>
                              <p:par>
                                <p:cTn id="68" presetID="10" presetClass="entr" presetSubtype="0" fill="hold" nodeType="withEffect">
                                  <p:stCondLst>
                                    <p:cond delay="0"/>
                                  </p:stCondLst>
                                  <p:childTnLst>
                                    <p:set>
                                      <p:cBhvr>
                                        <p:cTn id="69" dur="1" fill="hold">
                                          <p:stCondLst>
                                            <p:cond delay="0"/>
                                          </p:stCondLst>
                                        </p:cTn>
                                        <p:tgtEl>
                                          <p:spTgt spid="17414"/>
                                        </p:tgtEl>
                                        <p:attrNameLst>
                                          <p:attrName>style.visibility</p:attrName>
                                        </p:attrNameLst>
                                      </p:cBhvr>
                                      <p:to>
                                        <p:strVal val="visible"/>
                                      </p:to>
                                    </p:set>
                                    <p:animEffect transition="in" filter="fade">
                                      <p:cBhvr>
                                        <p:cTn id="70" dur="2000"/>
                                        <p:tgtEl>
                                          <p:spTgt spid="1741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20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20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17412"/>
                                        </p:tgtEl>
                                        <p:attrNameLst>
                                          <p:attrName>style.visibility</p:attrName>
                                        </p:attrNameLst>
                                      </p:cBhvr>
                                      <p:to>
                                        <p:strVal val="visible"/>
                                      </p:to>
                                    </p:set>
                                    <p:animEffect transition="in" filter="fade">
                                      <p:cBhvr>
                                        <p:cTn id="81" dur="2000"/>
                                        <p:tgtEl>
                                          <p:spTgt spid="17412"/>
                                        </p:tgtEl>
                                      </p:cBhvr>
                                    </p:animEffect>
                                  </p:childTnLst>
                                </p:cTn>
                              </p:par>
                              <p:par>
                                <p:cTn id="82" presetID="10" presetClass="entr" presetSubtype="0" fill="hold" nodeType="withEffect">
                                  <p:stCondLst>
                                    <p:cond delay="0"/>
                                  </p:stCondLst>
                                  <p:childTnLst>
                                    <p:set>
                                      <p:cBhvr>
                                        <p:cTn id="83" dur="1" fill="hold">
                                          <p:stCondLst>
                                            <p:cond delay="0"/>
                                          </p:stCondLst>
                                        </p:cTn>
                                        <p:tgtEl>
                                          <p:spTgt spid="1027"/>
                                        </p:tgtEl>
                                        <p:attrNameLst>
                                          <p:attrName>style.visibility</p:attrName>
                                        </p:attrNameLst>
                                      </p:cBhvr>
                                      <p:to>
                                        <p:strVal val="visible"/>
                                      </p:to>
                                    </p:set>
                                    <p:animEffect transition="in" filter="fade">
                                      <p:cBhvr>
                                        <p:cTn id="84" dur="2000"/>
                                        <p:tgtEl>
                                          <p:spTgt spid="102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2000"/>
                                        <p:tgtEl>
                                          <p:spTgt spid="71"/>
                                        </p:tgtEl>
                                      </p:cBhvr>
                                    </p:animEffect>
                                  </p:childTnLst>
                                </p:cTn>
                              </p:par>
                              <p:par>
                                <p:cTn id="90" presetID="10" presetClass="entr" presetSubtype="0" fill="hold" nodeType="withEffect">
                                  <p:stCondLst>
                                    <p:cond delay="0"/>
                                  </p:stCondLst>
                                  <p:childTnLst>
                                    <p:set>
                                      <p:cBhvr>
                                        <p:cTn id="91" dur="1" fill="hold">
                                          <p:stCondLst>
                                            <p:cond delay="0"/>
                                          </p:stCondLst>
                                        </p:cTn>
                                        <p:tgtEl>
                                          <p:spTgt spid="4106"/>
                                        </p:tgtEl>
                                        <p:attrNameLst>
                                          <p:attrName>style.visibility</p:attrName>
                                        </p:attrNameLst>
                                      </p:cBhvr>
                                      <p:to>
                                        <p:strVal val="visible"/>
                                      </p:to>
                                    </p:set>
                                    <p:animEffect transition="in" filter="fade">
                                      <p:cBhvr>
                                        <p:cTn id="92" dur="2000"/>
                                        <p:tgtEl>
                                          <p:spTgt spid="410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2000"/>
                                        <p:tgtEl>
                                          <p:spTgt spid="74"/>
                                        </p:tgtEl>
                                      </p:cBhvr>
                                    </p:animEffect>
                                  </p:childTnLst>
                                </p:cTn>
                              </p:par>
                              <p:par>
                                <p:cTn id="96" presetID="10" presetClass="entr" presetSubtype="0" fill="hold" nodeType="withEffect">
                                  <p:stCondLst>
                                    <p:cond delay="0"/>
                                  </p:stCondLst>
                                  <p:childTnLst>
                                    <p:set>
                                      <p:cBhvr>
                                        <p:cTn id="97" dur="1" fill="hold">
                                          <p:stCondLst>
                                            <p:cond delay="0"/>
                                          </p:stCondLst>
                                        </p:cTn>
                                        <p:tgtEl>
                                          <p:spTgt spid="4100"/>
                                        </p:tgtEl>
                                        <p:attrNameLst>
                                          <p:attrName>style.visibility</p:attrName>
                                        </p:attrNameLst>
                                      </p:cBhvr>
                                      <p:to>
                                        <p:strVal val="visible"/>
                                      </p:to>
                                    </p:set>
                                    <p:animEffect transition="in" filter="fade">
                                      <p:cBhvr>
                                        <p:cTn id="98" dur="2000"/>
                                        <p:tgtEl>
                                          <p:spTgt spid="4100"/>
                                        </p:tgtEl>
                                      </p:cBhvr>
                                    </p:animEffect>
                                  </p:childTnLst>
                                </p:cTn>
                              </p:par>
                              <p:par>
                                <p:cTn id="99" presetID="10" presetClass="entr" presetSubtype="0" fill="hold" nodeType="withEffect">
                                  <p:stCondLst>
                                    <p:cond delay="0"/>
                                  </p:stCondLst>
                                  <p:childTnLst>
                                    <p:set>
                                      <p:cBhvr>
                                        <p:cTn id="100" dur="1" fill="hold">
                                          <p:stCondLst>
                                            <p:cond delay="0"/>
                                          </p:stCondLst>
                                        </p:cTn>
                                        <p:tgtEl>
                                          <p:spTgt spid="1026"/>
                                        </p:tgtEl>
                                        <p:attrNameLst>
                                          <p:attrName>style.visibility</p:attrName>
                                        </p:attrNameLst>
                                      </p:cBhvr>
                                      <p:to>
                                        <p:strVal val="visible"/>
                                      </p:to>
                                    </p:set>
                                    <p:animEffect transition="in" filter="fade">
                                      <p:cBhvr>
                                        <p:cTn id="101" dur="2000"/>
                                        <p:tgtEl>
                                          <p:spTgt spid="1026"/>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2000"/>
                                        <p:tgtEl>
                                          <p:spTgt spid="51"/>
                                        </p:tgtEl>
                                      </p:cBhvr>
                                    </p:animEffect>
                                  </p:childTnLst>
                                </p:cTn>
                              </p:par>
                              <p:par>
                                <p:cTn id="107" presetID="10" presetClass="entr" presetSubtype="0" fill="hold" nodeType="withEffect">
                                  <p:stCondLst>
                                    <p:cond delay="0"/>
                                  </p:stCondLst>
                                  <p:childTnLst>
                                    <p:set>
                                      <p:cBhvr>
                                        <p:cTn id="108" dur="1" fill="hold">
                                          <p:stCondLst>
                                            <p:cond delay="0"/>
                                          </p:stCondLst>
                                        </p:cTn>
                                        <p:tgtEl>
                                          <p:spTgt spid="1029"/>
                                        </p:tgtEl>
                                        <p:attrNameLst>
                                          <p:attrName>style.visibility</p:attrName>
                                        </p:attrNameLst>
                                      </p:cBhvr>
                                      <p:to>
                                        <p:strVal val="visible"/>
                                      </p:to>
                                    </p:set>
                                    <p:animEffect transition="in" filter="fade">
                                      <p:cBhvr>
                                        <p:cTn id="109" dur="2000"/>
                                        <p:tgtEl>
                                          <p:spTgt spid="102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fade">
                                      <p:cBhvr>
                                        <p:cTn id="112" dur="2000"/>
                                        <p:tgtEl>
                                          <p:spTgt spid="32"/>
                                        </p:tgtEl>
                                      </p:cBhvr>
                                    </p:animEffect>
                                  </p:childTnLst>
                                </p:cTn>
                              </p:par>
                              <p:par>
                                <p:cTn id="113" presetID="10" presetClass="entr" presetSubtype="0" fill="hold" nodeType="withEffect">
                                  <p:stCondLst>
                                    <p:cond delay="0"/>
                                  </p:stCondLst>
                                  <p:childTnLst>
                                    <p:set>
                                      <p:cBhvr>
                                        <p:cTn id="114" dur="1" fill="hold">
                                          <p:stCondLst>
                                            <p:cond delay="0"/>
                                          </p:stCondLst>
                                        </p:cTn>
                                        <p:tgtEl>
                                          <p:spTgt spid="3"/>
                                        </p:tgtEl>
                                        <p:attrNameLst>
                                          <p:attrName>style.visibility</p:attrName>
                                        </p:attrNameLst>
                                      </p:cBhvr>
                                      <p:to>
                                        <p:strVal val="visible"/>
                                      </p:to>
                                    </p:set>
                                    <p:animEffect transition="in" filter="fade">
                                      <p:cBhvr>
                                        <p:cTn id="115" dur="2000"/>
                                        <p:tgtEl>
                                          <p:spTgt spid="3"/>
                                        </p:tgtEl>
                                      </p:cBhvr>
                                    </p:animEffect>
                                  </p:childTnLst>
                                </p:cTn>
                              </p:par>
                              <p:par>
                                <p:cTn id="116" presetID="10" presetClass="entr" presetSubtype="0" fill="hold" nodeType="withEffect">
                                  <p:stCondLst>
                                    <p:cond delay="0"/>
                                  </p:stCondLst>
                                  <p:childTnLst>
                                    <p:set>
                                      <p:cBhvr>
                                        <p:cTn id="117" dur="1" fill="hold">
                                          <p:stCondLst>
                                            <p:cond delay="0"/>
                                          </p:stCondLst>
                                        </p:cTn>
                                        <p:tgtEl>
                                          <p:spTgt spid="4101"/>
                                        </p:tgtEl>
                                        <p:attrNameLst>
                                          <p:attrName>style.visibility</p:attrName>
                                        </p:attrNameLst>
                                      </p:cBhvr>
                                      <p:to>
                                        <p:strVal val="visible"/>
                                      </p:to>
                                    </p:set>
                                    <p:animEffect transition="in" filter="fade">
                                      <p:cBhvr>
                                        <p:cTn id="118" dur="2000"/>
                                        <p:tgtEl>
                                          <p:spTgt spid="4101"/>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fade">
                                      <p:cBhvr>
                                        <p:cTn id="123" dur="2000"/>
                                        <p:tgtEl>
                                          <p:spTgt spid="5"/>
                                        </p:tgtEl>
                                      </p:cBhvr>
                                    </p:animEffect>
                                  </p:childTnLst>
                                </p:cTn>
                              </p:par>
                              <p:par>
                                <p:cTn id="124" presetID="10" presetClass="entr" presetSubtype="0" fill="hold" nodeType="withEffect">
                                  <p:stCondLst>
                                    <p:cond delay="0"/>
                                  </p:stCondLst>
                                  <p:childTnLst>
                                    <p:set>
                                      <p:cBhvr>
                                        <p:cTn id="125" dur="1" fill="hold">
                                          <p:stCondLst>
                                            <p:cond delay="0"/>
                                          </p:stCondLst>
                                        </p:cTn>
                                        <p:tgtEl>
                                          <p:spTgt spid="23617"/>
                                        </p:tgtEl>
                                        <p:attrNameLst>
                                          <p:attrName>style.visibility</p:attrName>
                                        </p:attrNameLst>
                                      </p:cBhvr>
                                      <p:to>
                                        <p:strVal val="visible"/>
                                      </p:to>
                                    </p:set>
                                    <p:animEffect transition="in" filter="fade">
                                      <p:cBhvr>
                                        <p:cTn id="126" dur="2000"/>
                                        <p:tgtEl>
                                          <p:spTgt spid="23617"/>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
                                        </p:tgtEl>
                                        <p:attrNameLst>
                                          <p:attrName>style.visibility</p:attrName>
                                        </p:attrNameLst>
                                      </p:cBhvr>
                                      <p:to>
                                        <p:strVal val="visible"/>
                                      </p:to>
                                    </p:set>
                                    <p:animEffect transition="in" filter="fade">
                                      <p:cBhvr>
                                        <p:cTn id="129" dur="2000"/>
                                        <p:tgtEl>
                                          <p:spTgt spid="4"/>
                                        </p:tgtEl>
                                      </p:cBhvr>
                                    </p:animEffect>
                                  </p:childTnLst>
                                </p:cTn>
                              </p:par>
                              <p:par>
                                <p:cTn id="130" presetID="10" presetClass="entr" presetSubtype="0" fill="hold" nodeType="withEffect">
                                  <p:stCondLst>
                                    <p:cond delay="0"/>
                                  </p:stCondLst>
                                  <p:childTnLst>
                                    <p:set>
                                      <p:cBhvr>
                                        <p:cTn id="131" dur="1" fill="hold">
                                          <p:stCondLst>
                                            <p:cond delay="0"/>
                                          </p:stCondLst>
                                        </p:cTn>
                                        <p:tgtEl>
                                          <p:spTgt spid="23618"/>
                                        </p:tgtEl>
                                        <p:attrNameLst>
                                          <p:attrName>style.visibility</p:attrName>
                                        </p:attrNameLst>
                                      </p:cBhvr>
                                      <p:to>
                                        <p:strVal val="visible"/>
                                      </p:to>
                                    </p:set>
                                    <p:animEffect transition="in" filter="fade">
                                      <p:cBhvr>
                                        <p:cTn id="132" dur="2000"/>
                                        <p:tgtEl>
                                          <p:spTgt spid="23618"/>
                                        </p:tgtEl>
                                      </p:cBhvr>
                                    </p:animEffect>
                                  </p:childTnLst>
                                </p:cTn>
                              </p:par>
                              <p:par>
                                <p:cTn id="133" presetID="10" presetClass="entr" presetSubtype="0" fill="hold" nodeType="withEffect">
                                  <p:stCondLst>
                                    <p:cond delay="0"/>
                                  </p:stCondLst>
                                  <p:childTnLst>
                                    <p:set>
                                      <p:cBhvr>
                                        <p:cTn id="134" dur="1" fill="hold">
                                          <p:stCondLst>
                                            <p:cond delay="0"/>
                                          </p:stCondLst>
                                        </p:cTn>
                                        <p:tgtEl>
                                          <p:spTgt spid="23619"/>
                                        </p:tgtEl>
                                        <p:attrNameLst>
                                          <p:attrName>style.visibility</p:attrName>
                                        </p:attrNameLst>
                                      </p:cBhvr>
                                      <p:to>
                                        <p:strVal val="visible"/>
                                      </p:to>
                                    </p:set>
                                    <p:animEffect transition="in" filter="fade">
                                      <p:cBhvr>
                                        <p:cTn id="135" dur="2000"/>
                                        <p:tgtEl>
                                          <p:spTgt spid="23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0" grpId="0" animBg="1"/>
      <p:bldP spid="36" grpId="0" animBg="1"/>
      <p:bldP spid="37" grpId="0" animBg="1"/>
      <p:bldP spid="32" grpId="0" animBg="1"/>
      <p:bldP spid="39" grpId="0" animBg="1"/>
      <p:bldP spid="47" grpId="0" animBg="1"/>
      <p:bldP spid="48" grpId="0" animBg="1"/>
      <p:bldP spid="49" grpId="0" animBg="1"/>
      <p:bldP spid="50" grpId="0" animBg="1"/>
      <p:bldP spid="51" grpId="0" animBg="1"/>
      <p:bldP spid="53" grpId="0" animBg="1"/>
      <p:bldP spid="71" grpId="0" animBg="1"/>
      <p:bldP spid="74"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 Ορθογώνιο"/>
          <p:cNvSpPr/>
          <p:nvPr/>
        </p:nvSpPr>
        <p:spPr>
          <a:xfrm>
            <a:off x="36513" y="3000375"/>
            <a:ext cx="9144000" cy="3857625"/>
          </a:xfrm>
          <a:prstGeom prst="rect">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4" name="23 - Διάγραμμα ροής: Εναλλακτική διεργασία"/>
          <p:cNvSpPr/>
          <p:nvPr/>
        </p:nvSpPr>
        <p:spPr>
          <a:xfrm>
            <a:off x="188913" y="2428875"/>
            <a:ext cx="1071562"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1971-</a:t>
            </a:r>
            <a:endParaRPr lang="el-GR" sz="1300" b="1" dirty="0">
              <a:solidFill>
                <a:schemeClr val="tx2">
                  <a:lumMod val="75000"/>
                </a:schemeClr>
              </a:solidFill>
            </a:endParaRPr>
          </a:p>
        </p:txBody>
      </p:sp>
      <p:sp>
        <p:nvSpPr>
          <p:cNvPr id="36" name="35 - Διάγραμμα ροής: Εναλλακτική διεργασία"/>
          <p:cNvSpPr/>
          <p:nvPr/>
        </p:nvSpPr>
        <p:spPr>
          <a:xfrm>
            <a:off x="4740275" y="2428875"/>
            <a:ext cx="1071563"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1975 -</a:t>
            </a:r>
            <a:endParaRPr lang="el-GR" sz="1300" b="1" dirty="0">
              <a:solidFill>
                <a:schemeClr val="tx2">
                  <a:lumMod val="75000"/>
                </a:schemeClr>
              </a:solidFill>
            </a:endParaRPr>
          </a:p>
        </p:txBody>
      </p:sp>
      <p:sp>
        <p:nvSpPr>
          <p:cNvPr id="37" name="36 - Διάγραμμα ροής: Εναλλακτική διεργασία"/>
          <p:cNvSpPr/>
          <p:nvPr/>
        </p:nvSpPr>
        <p:spPr>
          <a:xfrm>
            <a:off x="6323013" y="2428875"/>
            <a:ext cx="1071562"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1977 -</a:t>
            </a:r>
            <a:endParaRPr lang="el-GR" sz="1300" b="1" dirty="0">
              <a:solidFill>
                <a:schemeClr val="tx2">
                  <a:lumMod val="75000"/>
                </a:schemeClr>
              </a:solidFill>
            </a:endParaRPr>
          </a:p>
        </p:txBody>
      </p:sp>
      <p:sp>
        <p:nvSpPr>
          <p:cNvPr id="39" name="38 - Διάγραμμα ροής: Εναλλακτική διεργασία"/>
          <p:cNvSpPr/>
          <p:nvPr/>
        </p:nvSpPr>
        <p:spPr>
          <a:xfrm>
            <a:off x="7907338" y="2428875"/>
            <a:ext cx="1071562"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1977 -</a:t>
            </a:r>
            <a:endParaRPr lang="el-GR" sz="1300" b="1" dirty="0">
              <a:solidFill>
                <a:schemeClr val="tx2">
                  <a:lumMod val="75000"/>
                </a:schemeClr>
              </a:solidFill>
            </a:endParaRPr>
          </a:p>
        </p:txBody>
      </p:sp>
      <p:pic>
        <p:nvPicPr>
          <p:cNvPr id="5122" name="Εικόνα 5"/>
          <p:cNvPicPr>
            <a:picLocks noChangeAspect="1" noChangeArrowheads="1"/>
          </p:cNvPicPr>
          <p:nvPr/>
        </p:nvPicPr>
        <p:blipFill>
          <a:blip r:embed="rId2"/>
          <a:srcRect/>
          <a:stretch>
            <a:fillRect/>
          </a:stretch>
        </p:blipFill>
        <p:spPr bwMode="auto">
          <a:xfrm>
            <a:off x="1749403" y="1000108"/>
            <a:ext cx="857256" cy="125678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4" name="Εικόνα 2"/>
          <p:cNvPicPr>
            <a:picLocks noChangeAspect="1" noChangeArrowheads="1"/>
          </p:cNvPicPr>
          <p:nvPr/>
        </p:nvPicPr>
        <p:blipFill>
          <a:blip r:embed="rId3" cstate="print"/>
          <a:srcRect/>
          <a:stretch>
            <a:fillRect/>
          </a:stretch>
        </p:blipFill>
        <p:spPr bwMode="auto">
          <a:xfrm>
            <a:off x="1749403" y="5500702"/>
            <a:ext cx="945884" cy="75563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5" name="Picture 5" descr="C:\Users\Αλτινης\Desktop\Ζωγράφοι Φλώρινας\Χατζηλάμπου Μαρία\1145_Xatzilabou-2.jpg"/>
          <p:cNvPicPr>
            <a:picLocks noChangeAspect="1" noChangeArrowheads="1"/>
          </p:cNvPicPr>
          <p:nvPr/>
        </p:nvPicPr>
        <p:blipFill>
          <a:blip r:embed="rId4"/>
          <a:srcRect/>
          <a:stretch>
            <a:fillRect/>
          </a:stretch>
        </p:blipFill>
        <p:spPr bwMode="auto">
          <a:xfrm>
            <a:off x="4778371" y="4857760"/>
            <a:ext cx="928694" cy="139304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7" name="Picture 7" descr="Maria Chatzilampou"/>
          <p:cNvPicPr>
            <a:picLocks noChangeAspect="1" noChangeArrowheads="1"/>
          </p:cNvPicPr>
          <p:nvPr/>
        </p:nvPicPr>
        <p:blipFill>
          <a:blip r:embed="rId5"/>
          <a:srcRect/>
          <a:stretch>
            <a:fillRect/>
          </a:stretch>
        </p:blipFill>
        <p:spPr bwMode="auto">
          <a:xfrm>
            <a:off x="4740272" y="1071544"/>
            <a:ext cx="1071570" cy="107157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30" name="29 - Διάγραμμα ροής: Εναλλακτική διεργασία"/>
          <p:cNvSpPr/>
          <p:nvPr/>
        </p:nvSpPr>
        <p:spPr>
          <a:xfrm>
            <a:off x="1677988" y="2428875"/>
            <a:ext cx="1071562"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1974 -</a:t>
            </a:r>
            <a:endParaRPr lang="el-GR" sz="1300" b="1" dirty="0">
              <a:solidFill>
                <a:schemeClr val="tx2">
                  <a:lumMod val="75000"/>
                </a:schemeClr>
              </a:solidFill>
            </a:endParaRPr>
          </a:p>
        </p:txBody>
      </p:sp>
      <p:pic>
        <p:nvPicPr>
          <p:cNvPr id="16390" name="Picture 6" descr="https://fbcdn-sphotos-h-a.akamaihd.net/hphotos-ak-frc3/25004_119471368064795_3112892_n.jpg?lvh=1"/>
          <p:cNvPicPr>
            <a:picLocks noChangeAspect="1" noChangeArrowheads="1"/>
          </p:cNvPicPr>
          <p:nvPr/>
        </p:nvPicPr>
        <p:blipFill>
          <a:blip r:embed="rId6" cstate="print"/>
          <a:srcRect/>
          <a:stretch>
            <a:fillRect/>
          </a:stretch>
        </p:blipFill>
        <p:spPr bwMode="auto">
          <a:xfrm>
            <a:off x="214281" y="5500702"/>
            <a:ext cx="1096428" cy="73022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6391" name="Picture 7" descr="C:\Users\Αλτινης\Desktop\Ζωγράφοι Φλώρινας\Ραχωβίτσα Νατάσα\Golden.jpg"/>
          <p:cNvPicPr>
            <a:picLocks noChangeAspect="1" noChangeArrowheads="1"/>
          </p:cNvPicPr>
          <p:nvPr/>
        </p:nvPicPr>
        <p:blipFill>
          <a:blip r:embed="rId7" cstate="print"/>
          <a:srcRect/>
          <a:stretch>
            <a:fillRect/>
          </a:stretch>
        </p:blipFill>
        <p:spPr bwMode="auto">
          <a:xfrm>
            <a:off x="6437319" y="4882803"/>
            <a:ext cx="928693" cy="138942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6395" name="Picture 11" descr="https://fbcdn-sphotos-f-a.akamaihd.net/hphotos-ak-frc3/25004_119471388064793_6425252_n.jpg?lvh=1"/>
          <p:cNvPicPr>
            <a:picLocks noChangeAspect="1" noChangeArrowheads="1"/>
          </p:cNvPicPr>
          <p:nvPr/>
        </p:nvPicPr>
        <p:blipFill>
          <a:blip r:embed="rId8" cstate="print"/>
          <a:srcRect/>
          <a:stretch>
            <a:fillRect/>
          </a:stretch>
        </p:blipFill>
        <p:spPr bwMode="auto">
          <a:xfrm>
            <a:off x="6294443" y="3714752"/>
            <a:ext cx="1107565" cy="85725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49" name="48 - Ευθεία γραμμή σύνδεσης"/>
          <p:cNvCxnSpPr/>
          <p:nvPr/>
        </p:nvCxnSpPr>
        <p:spPr>
          <a:xfrm rot="5400000">
            <a:off x="-1773238"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49 - Ευθεία γραμμή σύνδεσης"/>
          <p:cNvCxnSpPr/>
          <p:nvPr/>
        </p:nvCxnSpPr>
        <p:spPr>
          <a:xfrm rot="5400000">
            <a:off x="-2635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1" name="50 - Ευθεία γραμμή σύνδεσης"/>
          <p:cNvCxnSpPr/>
          <p:nvPr/>
        </p:nvCxnSpPr>
        <p:spPr>
          <a:xfrm rot="5400000">
            <a:off x="1250950"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51 - Ευθεία γραμμή σύνδεσης"/>
          <p:cNvCxnSpPr/>
          <p:nvPr/>
        </p:nvCxnSpPr>
        <p:spPr>
          <a:xfrm rot="5400000">
            <a:off x="283368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53" name="52 - Ευθεία γραμμή σύνδεσης"/>
          <p:cNvCxnSpPr/>
          <p:nvPr/>
        </p:nvCxnSpPr>
        <p:spPr>
          <a:xfrm rot="5400000">
            <a:off x="434498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5" name="54 - Επεξήγηση με παραλληλόγραμμο"/>
          <p:cNvSpPr/>
          <p:nvPr/>
        </p:nvSpPr>
        <p:spPr>
          <a:xfrm>
            <a:off x="260350" y="71438"/>
            <a:ext cx="1071563" cy="642937"/>
          </a:xfrm>
          <a:prstGeom prst="wedgeRectCallout">
            <a:avLst>
              <a:gd name="adj1" fmla="val 29363"/>
              <a:gd name="adj2" fmla="val 59363"/>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Marianna </a:t>
            </a:r>
            <a:r>
              <a:rPr lang="en-US" sz="1300" b="1" dirty="0" err="1">
                <a:solidFill>
                  <a:schemeClr val="tx2">
                    <a:lumMod val="75000"/>
                  </a:schemeClr>
                </a:solidFill>
              </a:rPr>
              <a:t>Kizou</a:t>
            </a:r>
            <a:endParaRPr lang="en-US" sz="1300" b="1" dirty="0">
              <a:solidFill>
                <a:schemeClr val="tx2">
                  <a:lumMod val="75000"/>
                </a:schemeClr>
              </a:solidFill>
            </a:endParaRPr>
          </a:p>
        </p:txBody>
      </p:sp>
      <p:sp>
        <p:nvSpPr>
          <p:cNvPr id="56" name="55 - Επεξήγηση με παραλληλόγραμμο"/>
          <p:cNvSpPr/>
          <p:nvPr/>
        </p:nvSpPr>
        <p:spPr>
          <a:xfrm>
            <a:off x="1677988" y="71438"/>
            <a:ext cx="1071562" cy="642937"/>
          </a:xfrm>
          <a:prstGeom prst="wedgeRectCallout">
            <a:avLst>
              <a:gd name="adj1" fmla="val 29363"/>
              <a:gd name="adj2" fmla="val 59363"/>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Christos </a:t>
            </a:r>
            <a:r>
              <a:rPr lang="en-US" sz="1300" b="1" dirty="0" err="1">
                <a:solidFill>
                  <a:schemeClr val="tx2">
                    <a:lumMod val="75000"/>
                  </a:schemeClr>
                </a:solidFill>
              </a:rPr>
              <a:t>Kountouras</a:t>
            </a:r>
            <a:endParaRPr lang="en-US" sz="1300" b="1" dirty="0">
              <a:solidFill>
                <a:schemeClr val="tx2">
                  <a:lumMod val="75000"/>
                </a:schemeClr>
              </a:solidFill>
            </a:endParaRPr>
          </a:p>
        </p:txBody>
      </p:sp>
      <p:sp>
        <p:nvSpPr>
          <p:cNvPr id="57" name="56 - Επεξήγηση με παραλληλόγραμμο"/>
          <p:cNvSpPr/>
          <p:nvPr/>
        </p:nvSpPr>
        <p:spPr>
          <a:xfrm>
            <a:off x="4740275" y="71438"/>
            <a:ext cx="1071563" cy="642937"/>
          </a:xfrm>
          <a:prstGeom prst="wedgeRectCallout">
            <a:avLst>
              <a:gd name="adj1" fmla="val 29363"/>
              <a:gd name="adj2" fmla="val 59363"/>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a:solidFill>
                  <a:srgbClr val="9D9DA2"/>
                </a:solidFill>
              </a:rPr>
              <a:t>Maria </a:t>
            </a:r>
            <a:r>
              <a:rPr lang="en-US" sz="1100" b="1">
                <a:solidFill>
                  <a:srgbClr val="9D9DA2"/>
                </a:solidFill>
              </a:rPr>
              <a:t>Chatzilampou</a:t>
            </a:r>
          </a:p>
        </p:txBody>
      </p:sp>
      <p:sp>
        <p:nvSpPr>
          <p:cNvPr id="58" name="57 - Επεξήγηση με παραλληλόγραμμο"/>
          <p:cNvSpPr/>
          <p:nvPr/>
        </p:nvSpPr>
        <p:spPr>
          <a:xfrm>
            <a:off x="6251575" y="71438"/>
            <a:ext cx="1071563" cy="642937"/>
          </a:xfrm>
          <a:prstGeom prst="wedgeRectCallout">
            <a:avLst>
              <a:gd name="adj1" fmla="val 29363"/>
              <a:gd name="adj2" fmla="val 59363"/>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2">
                    <a:lumMod val="75000"/>
                  </a:schemeClr>
                </a:solidFill>
              </a:rPr>
              <a:t>Natassa</a:t>
            </a:r>
            <a:r>
              <a:rPr lang="en-US" sz="1300" b="1" dirty="0">
                <a:solidFill>
                  <a:schemeClr val="tx2">
                    <a:lumMod val="75000"/>
                  </a:schemeClr>
                </a:solidFill>
              </a:rPr>
              <a:t> </a:t>
            </a:r>
            <a:r>
              <a:rPr lang="en-US" sz="1300" b="1" dirty="0" err="1">
                <a:solidFill>
                  <a:schemeClr val="tx2">
                    <a:lumMod val="75000"/>
                  </a:schemeClr>
                </a:solidFill>
              </a:rPr>
              <a:t>Rachovitsa</a:t>
            </a:r>
            <a:endParaRPr lang="en-US" sz="1300" b="1" dirty="0">
              <a:solidFill>
                <a:schemeClr val="tx2">
                  <a:lumMod val="75000"/>
                </a:schemeClr>
              </a:solidFill>
            </a:endParaRPr>
          </a:p>
        </p:txBody>
      </p:sp>
      <p:sp>
        <p:nvSpPr>
          <p:cNvPr id="59" name="58 - Επεξήγηση με παραλληλόγραμμο"/>
          <p:cNvSpPr/>
          <p:nvPr/>
        </p:nvSpPr>
        <p:spPr>
          <a:xfrm>
            <a:off x="7907338" y="71438"/>
            <a:ext cx="1071562" cy="642937"/>
          </a:xfrm>
          <a:prstGeom prst="wedgeRectCallout">
            <a:avLst>
              <a:gd name="adj1" fmla="val 29363"/>
              <a:gd name="adj2" fmla="val 59363"/>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Melina </a:t>
            </a:r>
            <a:r>
              <a:rPr lang="en-US" sz="1300" b="1" dirty="0" err="1">
                <a:solidFill>
                  <a:schemeClr val="tx2">
                    <a:lumMod val="75000"/>
                  </a:schemeClr>
                </a:solidFill>
              </a:rPr>
              <a:t>Yialama</a:t>
            </a:r>
            <a:endParaRPr lang="en-US" sz="1300" b="1" dirty="0">
              <a:solidFill>
                <a:schemeClr val="tx2">
                  <a:lumMod val="75000"/>
                </a:schemeClr>
              </a:solidFill>
            </a:endParaRPr>
          </a:p>
        </p:txBody>
      </p:sp>
      <p:cxnSp>
        <p:nvCxnSpPr>
          <p:cNvPr id="62" name="61 - Ευθεία γραμμή σύνδεσης"/>
          <p:cNvCxnSpPr/>
          <p:nvPr/>
        </p:nvCxnSpPr>
        <p:spPr>
          <a:xfrm>
            <a:off x="188913"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62 - Ευθεία γραμμή σύνδεσης"/>
          <p:cNvCxnSpPr/>
          <p:nvPr/>
        </p:nvCxnSpPr>
        <p:spPr>
          <a:xfrm>
            <a:off x="1677988" y="4713288"/>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63 - Ευθεία γραμμή σύνδεσης"/>
          <p:cNvCxnSpPr/>
          <p:nvPr/>
        </p:nvCxnSpPr>
        <p:spPr>
          <a:xfrm>
            <a:off x="3213100"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64 - Ευθεία γραμμή σύνδεσης"/>
          <p:cNvCxnSpPr/>
          <p:nvPr/>
        </p:nvCxnSpPr>
        <p:spPr>
          <a:xfrm>
            <a:off x="6294438" y="4714875"/>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65 - Ευθεία γραμμή σύνδεσης"/>
          <p:cNvCxnSpPr/>
          <p:nvPr/>
        </p:nvCxnSpPr>
        <p:spPr>
          <a:xfrm>
            <a:off x="4778375" y="4714875"/>
            <a:ext cx="1071563"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66 - Ευθεία γραμμή σύνδεσης"/>
          <p:cNvCxnSpPr/>
          <p:nvPr/>
        </p:nvCxnSpPr>
        <p:spPr>
          <a:xfrm>
            <a:off x="7821613" y="47148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68 - Ευθεία γραμμή σύνδεσης"/>
          <p:cNvCxnSpPr/>
          <p:nvPr/>
        </p:nvCxnSpPr>
        <p:spPr>
          <a:xfrm>
            <a:off x="188913"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69 - Ευθεία γραμμή σύνδεσης"/>
          <p:cNvCxnSpPr/>
          <p:nvPr/>
        </p:nvCxnSpPr>
        <p:spPr>
          <a:xfrm>
            <a:off x="1677988" y="6357938"/>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70 - Ευθεία γραμμή σύνδεσης"/>
          <p:cNvCxnSpPr/>
          <p:nvPr/>
        </p:nvCxnSpPr>
        <p:spPr>
          <a:xfrm>
            <a:off x="3213100"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71 - Ευθεία γραμμή σύνδεσης"/>
          <p:cNvCxnSpPr/>
          <p:nvPr/>
        </p:nvCxnSpPr>
        <p:spPr>
          <a:xfrm>
            <a:off x="6294438" y="6357938"/>
            <a:ext cx="1071562"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72 - Ευθεία γραμμή σύνδεσης"/>
          <p:cNvCxnSpPr/>
          <p:nvPr/>
        </p:nvCxnSpPr>
        <p:spPr>
          <a:xfrm>
            <a:off x="4778375" y="6357938"/>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73 - Ευθεία γραμμή σύνδεσης"/>
          <p:cNvCxnSpPr/>
          <p:nvPr/>
        </p:nvCxnSpPr>
        <p:spPr>
          <a:xfrm>
            <a:off x="7821613" y="6356350"/>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pic>
        <p:nvPicPr>
          <p:cNvPr id="16398" name="Picture 14" descr="C:\Users\Αλτινης\Desktop\Ζωγράφοι Φλώρινας\Χατζηλάμπου Μαρία\1145_Xatzilabou3.jpg"/>
          <p:cNvPicPr>
            <a:picLocks noChangeAspect="1" noChangeArrowheads="1"/>
          </p:cNvPicPr>
          <p:nvPr/>
        </p:nvPicPr>
        <p:blipFill>
          <a:blip r:embed="rId9"/>
          <a:srcRect/>
          <a:stretch>
            <a:fillRect/>
          </a:stretch>
        </p:blipFill>
        <p:spPr bwMode="auto">
          <a:xfrm>
            <a:off x="4665664" y="3500438"/>
            <a:ext cx="1190627" cy="107156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6401" name="Picture 17" descr="C:\Users\Αλτινης\Desktop\Ζωγράφοι Φλώρινας\Ραχωβίτσα Νατάσα\d75c7050eb65ae5f8db533c410a25e44b64d95c1.244.183.1167d59cb412c989e57fb0c19c22f0d01f3af3cf.jpg"/>
          <p:cNvPicPr>
            <a:picLocks noChangeAspect="1" noChangeArrowheads="1"/>
          </p:cNvPicPr>
          <p:nvPr/>
        </p:nvPicPr>
        <p:blipFill>
          <a:blip r:embed="rId10"/>
          <a:srcRect/>
          <a:stretch>
            <a:fillRect/>
          </a:stretch>
        </p:blipFill>
        <p:spPr bwMode="auto">
          <a:xfrm>
            <a:off x="6251581" y="1285860"/>
            <a:ext cx="1143007" cy="85725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6402" name="Picture 18" descr="C:\Users\Αλτινης\Desktop\Ζωγράφοι Φλώρινας\Κούντουρας Χρήστος\ObjThumb_1023.jpg"/>
          <p:cNvPicPr>
            <a:picLocks noChangeAspect="1" noChangeArrowheads="1"/>
          </p:cNvPicPr>
          <p:nvPr/>
        </p:nvPicPr>
        <p:blipFill>
          <a:blip r:embed="rId11"/>
          <a:srcRect/>
          <a:stretch>
            <a:fillRect/>
          </a:stretch>
        </p:blipFill>
        <p:spPr bwMode="auto">
          <a:xfrm>
            <a:off x="1677965" y="3837419"/>
            <a:ext cx="1075647" cy="73458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76" name="75 - Επεξήγηση με παραλληλόγραμμο"/>
          <p:cNvSpPr>
            <a:spLocks noChangeArrowheads="1"/>
          </p:cNvSpPr>
          <p:nvPr/>
        </p:nvSpPr>
        <p:spPr bwMode="auto">
          <a:xfrm>
            <a:off x="3130550" y="71438"/>
            <a:ext cx="1225550" cy="693737"/>
          </a:xfrm>
          <a:prstGeom prst="wedgeRectCallout">
            <a:avLst>
              <a:gd name="adj1" fmla="val 31995"/>
              <a:gd name="adj2" fmla="val 51375"/>
            </a:avLst>
          </a:prstGeom>
          <a:solidFill>
            <a:srgbClr val="7D2538"/>
          </a:solidFill>
          <a:ln w="48000" cmpd="thickThin" algn="ctr">
            <a:solidFill>
              <a:srgbClr val="343437"/>
            </a:solidFill>
            <a:miter lim="800000"/>
            <a:headEnd/>
            <a:tailEnd/>
          </a:ln>
        </p:spPr>
        <p:txBody>
          <a:bodyPr anchor="ctr"/>
          <a:lstStyle/>
          <a:p>
            <a:pPr algn="ctr" fontAlgn="auto">
              <a:spcBef>
                <a:spcPts val="0"/>
              </a:spcBef>
              <a:spcAft>
                <a:spcPts val="0"/>
              </a:spcAft>
              <a:defRPr/>
            </a:pPr>
            <a:r>
              <a:rPr lang="en-US" sz="1300" b="1" dirty="0" err="1">
                <a:solidFill>
                  <a:schemeClr val="tx2">
                    <a:lumMod val="75000"/>
                  </a:schemeClr>
                </a:solidFill>
                <a:latin typeface="+mn-lt"/>
              </a:rPr>
              <a:t>Mpampis</a:t>
            </a:r>
            <a:r>
              <a:rPr lang="en-US" sz="1300" b="1" dirty="0">
                <a:solidFill>
                  <a:schemeClr val="tx2">
                    <a:lumMod val="75000"/>
                  </a:schemeClr>
                </a:solidFill>
                <a:latin typeface="+mn-lt"/>
              </a:rPr>
              <a:t> </a:t>
            </a:r>
            <a:r>
              <a:rPr lang="en-US" sz="1300" b="1" dirty="0" err="1">
                <a:solidFill>
                  <a:schemeClr val="tx2">
                    <a:lumMod val="75000"/>
                  </a:schemeClr>
                </a:solidFill>
                <a:latin typeface="+mn-lt"/>
              </a:rPr>
              <a:t>Chrysohoidis</a:t>
            </a:r>
            <a:endParaRPr lang="en-US" sz="1300" b="1" dirty="0">
              <a:solidFill>
                <a:schemeClr val="tx2">
                  <a:lumMod val="75000"/>
                </a:schemeClr>
              </a:solidFill>
              <a:latin typeface="+mn-lt"/>
            </a:endParaRPr>
          </a:p>
        </p:txBody>
      </p:sp>
      <p:sp>
        <p:nvSpPr>
          <p:cNvPr id="77" name="76 - Διάγραμμα ροής: Εναλλακτική διεργασία"/>
          <p:cNvSpPr/>
          <p:nvPr/>
        </p:nvSpPr>
        <p:spPr>
          <a:xfrm>
            <a:off x="3213100" y="2428875"/>
            <a:ext cx="1071563" cy="357188"/>
          </a:xfrm>
          <a:prstGeom prst="flowChartAlternateProcess">
            <a:avLst/>
          </a:prstGeom>
          <a:solidFill>
            <a:srgbClr val="7D2538"/>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2">
                    <a:lumMod val="75000"/>
                  </a:schemeClr>
                </a:solidFill>
              </a:rPr>
              <a:t>1974 -</a:t>
            </a:r>
            <a:endParaRPr lang="el-GR" sz="1300" b="1" dirty="0">
              <a:solidFill>
                <a:schemeClr val="tx2">
                  <a:lumMod val="75000"/>
                </a:schemeClr>
              </a:solidFill>
            </a:endParaRPr>
          </a:p>
        </p:txBody>
      </p:sp>
      <p:pic>
        <p:nvPicPr>
          <p:cNvPr id="2052" name="Picture 4" descr="https://fbcdn-sphotos-d-a.akamaihd.net/hphotos-ak-frc3/25004_119471354731463_8334621_n.jpg?lvh=1"/>
          <p:cNvPicPr>
            <a:picLocks noChangeAspect="1" noChangeArrowheads="1"/>
          </p:cNvPicPr>
          <p:nvPr/>
        </p:nvPicPr>
        <p:blipFill>
          <a:blip r:embed="rId12" cstate="print"/>
          <a:srcRect/>
          <a:stretch>
            <a:fillRect/>
          </a:stretch>
        </p:blipFill>
        <p:spPr bwMode="auto">
          <a:xfrm>
            <a:off x="7821627" y="3357562"/>
            <a:ext cx="1192418" cy="119540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4623" name="Picture 3" descr="C:\Users\Αλτινης\Desktop\Ζωγράφοι Φλώρινας\Χρυσοχοΐδης Μπάμπης\300012.w.1280.jpg"/>
          <p:cNvPicPr>
            <a:picLocks noChangeAspect="1" noChangeArrowheads="1"/>
          </p:cNvPicPr>
          <p:nvPr/>
        </p:nvPicPr>
        <p:blipFill>
          <a:blip r:embed="rId13"/>
          <a:srcRect/>
          <a:stretch>
            <a:fillRect/>
          </a:stretch>
        </p:blipFill>
        <p:spPr bwMode="auto">
          <a:xfrm>
            <a:off x="3141663" y="3429000"/>
            <a:ext cx="1160462" cy="1152525"/>
          </a:xfrm>
          <a:prstGeom prst="rect">
            <a:avLst/>
          </a:prstGeom>
          <a:noFill/>
          <a:ln w="9525">
            <a:noFill/>
            <a:miter lim="800000"/>
            <a:headEnd/>
            <a:tailEnd/>
          </a:ln>
        </p:spPr>
      </p:pic>
      <p:pic>
        <p:nvPicPr>
          <p:cNvPr id="2053" name="Picture 5"/>
          <p:cNvPicPr>
            <a:picLocks noChangeAspect="1" noChangeArrowheads="1"/>
          </p:cNvPicPr>
          <p:nvPr/>
        </p:nvPicPr>
        <p:blipFill>
          <a:blip r:embed="rId14" cstate="print"/>
          <a:srcRect/>
          <a:stretch>
            <a:fillRect/>
          </a:stretch>
        </p:blipFill>
        <p:spPr bwMode="auto">
          <a:xfrm>
            <a:off x="3355963" y="1142984"/>
            <a:ext cx="857937" cy="110648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4" name="Picture 6"/>
          <p:cNvPicPr>
            <a:picLocks noChangeAspect="1" noChangeArrowheads="1"/>
          </p:cNvPicPr>
          <p:nvPr/>
        </p:nvPicPr>
        <p:blipFill>
          <a:blip r:embed="rId15"/>
          <a:srcRect/>
          <a:stretch>
            <a:fillRect/>
          </a:stretch>
        </p:blipFill>
        <p:spPr bwMode="auto">
          <a:xfrm>
            <a:off x="422244" y="3214686"/>
            <a:ext cx="673877" cy="126999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6" name="Picture 8" descr="Melina Gialama"/>
          <p:cNvPicPr>
            <a:picLocks noChangeAspect="1" noChangeArrowheads="1"/>
          </p:cNvPicPr>
          <p:nvPr/>
        </p:nvPicPr>
        <p:blipFill>
          <a:blip r:embed="rId16"/>
          <a:srcRect/>
          <a:stretch>
            <a:fillRect/>
          </a:stretch>
        </p:blipFill>
        <p:spPr bwMode="auto">
          <a:xfrm>
            <a:off x="7835915" y="1071546"/>
            <a:ext cx="1071569" cy="107157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8" name="Picture 10" descr="https://fbcdn-sphotos-c-a.akamaihd.net/hphotos-ak-prn1/154573_324445777621543_595664644_n.jpg"/>
          <p:cNvPicPr>
            <a:picLocks noChangeAspect="1" noChangeArrowheads="1"/>
          </p:cNvPicPr>
          <p:nvPr/>
        </p:nvPicPr>
        <p:blipFill>
          <a:blip r:embed="rId17" cstate="print"/>
          <a:srcRect/>
          <a:stretch>
            <a:fillRect/>
          </a:stretch>
        </p:blipFill>
        <p:spPr bwMode="auto">
          <a:xfrm>
            <a:off x="7893066" y="4861720"/>
            <a:ext cx="928693" cy="139304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098" name="Picture 2" descr="D:\Φάκελος_19-6-2015\Γραφίστας\8ο Κεφάλαιο, Δεκαετία 70\3. Χρυσοχοΐδης Μπάμπης\__8090~1.JPG"/>
          <p:cNvPicPr>
            <a:picLocks noChangeAspect="1" noChangeArrowheads="1"/>
          </p:cNvPicPr>
          <p:nvPr/>
        </p:nvPicPr>
        <p:blipFill>
          <a:blip r:embed="rId18" cstate="print"/>
          <a:srcRect/>
          <a:stretch>
            <a:fillRect/>
          </a:stretch>
        </p:blipFill>
        <p:spPr bwMode="auto">
          <a:xfrm>
            <a:off x="3214678" y="5000636"/>
            <a:ext cx="1165219" cy="1147679"/>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20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20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054"/>
                                        </p:tgtEl>
                                        <p:attrNameLst>
                                          <p:attrName>style.visibility</p:attrName>
                                        </p:attrNameLst>
                                      </p:cBhvr>
                                      <p:to>
                                        <p:strVal val="visible"/>
                                      </p:to>
                                    </p:set>
                                    <p:animEffect transition="in" filter="fade">
                                      <p:cBhvr>
                                        <p:cTn id="13" dur="2000"/>
                                        <p:tgtEl>
                                          <p:spTgt spid="2054"/>
                                        </p:tgtEl>
                                      </p:cBhvr>
                                    </p:animEffect>
                                  </p:childTnLst>
                                </p:cTn>
                              </p:par>
                              <p:par>
                                <p:cTn id="14" presetID="10" presetClass="entr" presetSubtype="0" fill="hold" nodeType="withEffect">
                                  <p:stCondLst>
                                    <p:cond delay="0"/>
                                  </p:stCondLst>
                                  <p:childTnLst>
                                    <p:set>
                                      <p:cBhvr>
                                        <p:cTn id="15" dur="1" fill="hold">
                                          <p:stCondLst>
                                            <p:cond delay="0"/>
                                          </p:stCondLst>
                                        </p:cTn>
                                        <p:tgtEl>
                                          <p:spTgt spid="16390"/>
                                        </p:tgtEl>
                                        <p:attrNameLst>
                                          <p:attrName>style.visibility</p:attrName>
                                        </p:attrNameLst>
                                      </p:cBhvr>
                                      <p:to>
                                        <p:strVal val="visible"/>
                                      </p:to>
                                    </p:set>
                                    <p:animEffect transition="in" filter="fade">
                                      <p:cBhvr>
                                        <p:cTn id="16" dur="2000"/>
                                        <p:tgtEl>
                                          <p:spTgt spid="1639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2000"/>
                                        <p:tgtEl>
                                          <p:spTgt spid="56"/>
                                        </p:tgtEl>
                                      </p:cBhvr>
                                    </p:animEffect>
                                  </p:childTnLst>
                                </p:cTn>
                              </p:par>
                              <p:par>
                                <p:cTn id="22" presetID="10" presetClass="entr" presetSubtype="0" fill="hold" nodeType="withEffect">
                                  <p:stCondLst>
                                    <p:cond delay="0"/>
                                  </p:stCondLst>
                                  <p:childTnLst>
                                    <p:set>
                                      <p:cBhvr>
                                        <p:cTn id="23" dur="1" fill="hold">
                                          <p:stCondLst>
                                            <p:cond delay="0"/>
                                          </p:stCondLst>
                                        </p:cTn>
                                        <p:tgtEl>
                                          <p:spTgt spid="5122"/>
                                        </p:tgtEl>
                                        <p:attrNameLst>
                                          <p:attrName>style.visibility</p:attrName>
                                        </p:attrNameLst>
                                      </p:cBhvr>
                                      <p:to>
                                        <p:strVal val="visible"/>
                                      </p:to>
                                    </p:set>
                                    <p:animEffect transition="in" filter="fade">
                                      <p:cBhvr>
                                        <p:cTn id="24" dur="2000"/>
                                        <p:tgtEl>
                                          <p:spTgt spid="51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2000"/>
                                        <p:tgtEl>
                                          <p:spTgt spid="30"/>
                                        </p:tgtEl>
                                      </p:cBhvr>
                                    </p:animEffect>
                                  </p:childTnLst>
                                </p:cTn>
                              </p:par>
                              <p:par>
                                <p:cTn id="28" presetID="10" presetClass="entr" presetSubtype="0" fill="hold" nodeType="withEffect">
                                  <p:stCondLst>
                                    <p:cond delay="0"/>
                                  </p:stCondLst>
                                  <p:childTnLst>
                                    <p:set>
                                      <p:cBhvr>
                                        <p:cTn id="29" dur="1" fill="hold">
                                          <p:stCondLst>
                                            <p:cond delay="0"/>
                                          </p:stCondLst>
                                        </p:cTn>
                                        <p:tgtEl>
                                          <p:spTgt spid="16402"/>
                                        </p:tgtEl>
                                        <p:attrNameLst>
                                          <p:attrName>style.visibility</p:attrName>
                                        </p:attrNameLst>
                                      </p:cBhvr>
                                      <p:to>
                                        <p:strVal val="visible"/>
                                      </p:to>
                                    </p:set>
                                    <p:animEffect transition="in" filter="fade">
                                      <p:cBhvr>
                                        <p:cTn id="30" dur="2000"/>
                                        <p:tgtEl>
                                          <p:spTgt spid="16402"/>
                                        </p:tgtEl>
                                      </p:cBhvr>
                                    </p:animEffect>
                                  </p:childTnLst>
                                </p:cTn>
                              </p:par>
                              <p:par>
                                <p:cTn id="31" presetID="10" presetClass="entr" presetSubtype="0" fill="hold" nodeType="withEffect">
                                  <p:stCondLst>
                                    <p:cond delay="0"/>
                                  </p:stCondLst>
                                  <p:childTnLst>
                                    <p:set>
                                      <p:cBhvr>
                                        <p:cTn id="32" dur="1" fill="hold">
                                          <p:stCondLst>
                                            <p:cond delay="0"/>
                                          </p:stCondLst>
                                        </p:cTn>
                                        <p:tgtEl>
                                          <p:spTgt spid="5124"/>
                                        </p:tgtEl>
                                        <p:attrNameLst>
                                          <p:attrName>style.visibility</p:attrName>
                                        </p:attrNameLst>
                                      </p:cBhvr>
                                      <p:to>
                                        <p:strVal val="visible"/>
                                      </p:to>
                                    </p:set>
                                    <p:animEffect transition="in" filter="fade">
                                      <p:cBhvr>
                                        <p:cTn id="33" dur="2000"/>
                                        <p:tgtEl>
                                          <p:spTgt spid="512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2000"/>
                                        <p:tgtEl>
                                          <p:spTgt spid="76"/>
                                        </p:tgtEl>
                                      </p:cBhvr>
                                    </p:animEffect>
                                  </p:childTnLst>
                                </p:cTn>
                              </p:par>
                              <p:par>
                                <p:cTn id="39" presetID="10" presetClass="entr" presetSubtype="0" fill="hold" nodeType="withEffect">
                                  <p:stCondLst>
                                    <p:cond delay="0"/>
                                  </p:stCondLst>
                                  <p:childTnLst>
                                    <p:set>
                                      <p:cBhvr>
                                        <p:cTn id="40" dur="1" fill="hold">
                                          <p:stCondLst>
                                            <p:cond delay="0"/>
                                          </p:stCondLst>
                                        </p:cTn>
                                        <p:tgtEl>
                                          <p:spTgt spid="2053"/>
                                        </p:tgtEl>
                                        <p:attrNameLst>
                                          <p:attrName>style.visibility</p:attrName>
                                        </p:attrNameLst>
                                      </p:cBhvr>
                                      <p:to>
                                        <p:strVal val="visible"/>
                                      </p:to>
                                    </p:set>
                                    <p:animEffect transition="in" filter="fade">
                                      <p:cBhvr>
                                        <p:cTn id="41" dur="2000"/>
                                        <p:tgtEl>
                                          <p:spTgt spid="205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2000"/>
                                        <p:tgtEl>
                                          <p:spTgt spid="77"/>
                                        </p:tgtEl>
                                      </p:cBhvr>
                                    </p:animEffect>
                                  </p:childTnLst>
                                </p:cTn>
                              </p:par>
                              <p:par>
                                <p:cTn id="45" presetID="10" presetClass="entr" presetSubtype="0" fill="hold" nodeType="withEffect">
                                  <p:stCondLst>
                                    <p:cond delay="0"/>
                                  </p:stCondLst>
                                  <p:childTnLst>
                                    <p:set>
                                      <p:cBhvr>
                                        <p:cTn id="46" dur="1" fill="hold">
                                          <p:stCondLst>
                                            <p:cond delay="0"/>
                                          </p:stCondLst>
                                        </p:cTn>
                                        <p:tgtEl>
                                          <p:spTgt spid="24623"/>
                                        </p:tgtEl>
                                        <p:attrNameLst>
                                          <p:attrName>style.visibility</p:attrName>
                                        </p:attrNameLst>
                                      </p:cBhvr>
                                      <p:to>
                                        <p:strVal val="visible"/>
                                      </p:to>
                                    </p:set>
                                    <p:animEffect transition="in" filter="fade">
                                      <p:cBhvr>
                                        <p:cTn id="47" dur="2000"/>
                                        <p:tgtEl>
                                          <p:spTgt spid="246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2000"/>
                                        <p:tgtEl>
                                          <p:spTgt spid="57"/>
                                        </p:tgtEl>
                                      </p:cBhvr>
                                    </p:animEffect>
                                  </p:childTnLst>
                                </p:cTn>
                              </p:par>
                              <p:par>
                                <p:cTn id="53" presetID="10" presetClass="entr" presetSubtype="0" fill="hold" nodeType="withEffect">
                                  <p:stCondLst>
                                    <p:cond delay="0"/>
                                  </p:stCondLst>
                                  <p:childTnLst>
                                    <p:set>
                                      <p:cBhvr>
                                        <p:cTn id="54" dur="1" fill="hold">
                                          <p:stCondLst>
                                            <p:cond delay="0"/>
                                          </p:stCondLst>
                                        </p:cTn>
                                        <p:tgtEl>
                                          <p:spTgt spid="5127"/>
                                        </p:tgtEl>
                                        <p:attrNameLst>
                                          <p:attrName>style.visibility</p:attrName>
                                        </p:attrNameLst>
                                      </p:cBhvr>
                                      <p:to>
                                        <p:strVal val="visible"/>
                                      </p:to>
                                    </p:set>
                                    <p:animEffect transition="in" filter="fade">
                                      <p:cBhvr>
                                        <p:cTn id="55" dur="2000"/>
                                        <p:tgtEl>
                                          <p:spTgt spid="51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2000"/>
                                        <p:tgtEl>
                                          <p:spTgt spid="36"/>
                                        </p:tgtEl>
                                      </p:cBhvr>
                                    </p:animEffect>
                                  </p:childTnLst>
                                </p:cTn>
                              </p:par>
                              <p:par>
                                <p:cTn id="59" presetID="10" presetClass="entr" presetSubtype="0" fill="hold" nodeType="withEffect">
                                  <p:stCondLst>
                                    <p:cond delay="0"/>
                                  </p:stCondLst>
                                  <p:childTnLst>
                                    <p:set>
                                      <p:cBhvr>
                                        <p:cTn id="60" dur="1" fill="hold">
                                          <p:stCondLst>
                                            <p:cond delay="0"/>
                                          </p:stCondLst>
                                        </p:cTn>
                                        <p:tgtEl>
                                          <p:spTgt spid="16398"/>
                                        </p:tgtEl>
                                        <p:attrNameLst>
                                          <p:attrName>style.visibility</p:attrName>
                                        </p:attrNameLst>
                                      </p:cBhvr>
                                      <p:to>
                                        <p:strVal val="visible"/>
                                      </p:to>
                                    </p:set>
                                    <p:animEffect transition="in" filter="fade">
                                      <p:cBhvr>
                                        <p:cTn id="61" dur="2000"/>
                                        <p:tgtEl>
                                          <p:spTgt spid="16398"/>
                                        </p:tgtEl>
                                      </p:cBhvr>
                                    </p:animEffect>
                                  </p:childTnLst>
                                </p:cTn>
                              </p:par>
                              <p:par>
                                <p:cTn id="62" presetID="10" presetClass="entr" presetSubtype="0" fill="hold" nodeType="withEffect">
                                  <p:stCondLst>
                                    <p:cond delay="0"/>
                                  </p:stCondLst>
                                  <p:childTnLst>
                                    <p:set>
                                      <p:cBhvr>
                                        <p:cTn id="63" dur="1" fill="hold">
                                          <p:stCondLst>
                                            <p:cond delay="0"/>
                                          </p:stCondLst>
                                        </p:cTn>
                                        <p:tgtEl>
                                          <p:spTgt spid="5125"/>
                                        </p:tgtEl>
                                        <p:attrNameLst>
                                          <p:attrName>style.visibility</p:attrName>
                                        </p:attrNameLst>
                                      </p:cBhvr>
                                      <p:to>
                                        <p:strVal val="visible"/>
                                      </p:to>
                                    </p:set>
                                    <p:animEffect transition="in" filter="fade">
                                      <p:cBhvr>
                                        <p:cTn id="64" dur="2000"/>
                                        <p:tgtEl>
                                          <p:spTgt spid="512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2000"/>
                                        <p:tgtEl>
                                          <p:spTgt spid="58"/>
                                        </p:tgtEl>
                                      </p:cBhvr>
                                    </p:animEffect>
                                  </p:childTnLst>
                                </p:cTn>
                              </p:par>
                              <p:par>
                                <p:cTn id="70" presetID="10" presetClass="entr" presetSubtype="0" fill="hold" nodeType="withEffect">
                                  <p:stCondLst>
                                    <p:cond delay="0"/>
                                  </p:stCondLst>
                                  <p:childTnLst>
                                    <p:set>
                                      <p:cBhvr>
                                        <p:cTn id="71" dur="1" fill="hold">
                                          <p:stCondLst>
                                            <p:cond delay="0"/>
                                          </p:stCondLst>
                                        </p:cTn>
                                        <p:tgtEl>
                                          <p:spTgt spid="16401"/>
                                        </p:tgtEl>
                                        <p:attrNameLst>
                                          <p:attrName>style.visibility</p:attrName>
                                        </p:attrNameLst>
                                      </p:cBhvr>
                                      <p:to>
                                        <p:strVal val="visible"/>
                                      </p:to>
                                    </p:set>
                                    <p:animEffect transition="in" filter="fade">
                                      <p:cBhvr>
                                        <p:cTn id="72" dur="2000"/>
                                        <p:tgtEl>
                                          <p:spTgt spid="1640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2000"/>
                                        <p:tgtEl>
                                          <p:spTgt spid="37"/>
                                        </p:tgtEl>
                                      </p:cBhvr>
                                    </p:animEffect>
                                  </p:childTnLst>
                                </p:cTn>
                              </p:par>
                              <p:par>
                                <p:cTn id="76" presetID="10" presetClass="entr" presetSubtype="0" fill="hold" nodeType="withEffect">
                                  <p:stCondLst>
                                    <p:cond delay="0"/>
                                  </p:stCondLst>
                                  <p:childTnLst>
                                    <p:set>
                                      <p:cBhvr>
                                        <p:cTn id="77" dur="1" fill="hold">
                                          <p:stCondLst>
                                            <p:cond delay="0"/>
                                          </p:stCondLst>
                                        </p:cTn>
                                        <p:tgtEl>
                                          <p:spTgt spid="16395"/>
                                        </p:tgtEl>
                                        <p:attrNameLst>
                                          <p:attrName>style.visibility</p:attrName>
                                        </p:attrNameLst>
                                      </p:cBhvr>
                                      <p:to>
                                        <p:strVal val="visible"/>
                                      </p:to>
                                    </p:set>
                                    <p:animEffect transition="in" filter="fade">
                                      <p:cBhvr>
                                        <p:cTn id="78" dur="2000"/>
                                        <p:tgtEl>
                                          <p:spTgt spid="16395"/>
                                        </p:tgtEl>
                                      </p:cBhvr>
                                    </p:animEffect>
                                  </p:childTnLst>
                                </p:cTn>
                              </p:par>
                              <p:par>
                                <p:cTn id="79" presetID="10" presetClass="entr" presetSubtype="0" fill="hold" nodeType="withEffect">
                                  <p:stCondLst>
                                    <p:cond delay="0"/>
                                  </p:stCondLst>
                                  <p:childTnLst>
                                    <p:set>
                                      <p:cBhvr>
                                        <p:cTn id="80" dur="1" fill="hold">
                                          <p:stCondLst>
                                            <p:cond delay="0"/>
                                          </p:stCondLst>
                                        </p:cTn>
                                        <p:tgtEl>
                                          <p:spTgt spid="16391"/>
                                        </p:tgtEl>
                                        <p:attrNameLst>
                                          <p:attrName>style.visibility</p:attrName>
                                        </p:attrNameLst>
                                      </p:cBhvr>
                                      <p:to>
                                        <p:strVal val="visible"/>
                                      </p:to>
                                    </p:set>
                                    <p:animEffect transition="in" filter="fade">
                                      <p:cBhvr>
                                        <p:cTn id="81" dur="2000"/>
                                        <p:tgtEl>
                                          <p:spTgt spid="1639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2000"/>
                                        <p:tgtEl>
                                          <p:spTgt spid="59"/>
                                        </p:tgtEl>
                                      </p:cBhvr>
                                    </p:animEffect>
                                  </p:childTnLst>
                                </p:cTn>
                              </p:par>
                              <p:par>
                                <p:cTn id="87" presetID="10" presetClass="entr" presetSubtype="0" fill="hold" nodeType="withEffect">
                                  <p:stCondLst>
                                    <p:cond delay="0"/>
                                  </p:stCondLst>
                                  <p:childTnLst>
                                    <p:set>
                                      <p:cBhvr>
                                        <p:cTn id="88" dur="1" fill="hold">
                                          <p:stCondLst>
                                            <p:cond delay="0"/>
                                          </p:stCondLst>
                                        </p:cTn>
                                        <p:tgtEl>
                                          <p:spTgt spid="2056"/>
                                        </p:tgtEl>
                                        <p:attrNameLst>
                                          <p:attrName>style.visibility</p:attrName>
                                        </p:attrNameLst>
                                      </p:cBhvr>
                                      <p:to>
                                        <p:strVal val="visible"/>
                                      </p:to>
                                    </p:set>
                                    <p:animEffect transition="in" filter="fade">
                                      <p:cBhvr>
                                        <p:cTn id="89" dur="2000"/>
                                        <p:tgtEl>
                                          <p:spTgt spid="205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2000"/>
                                        <p:tgtEl>
                                          <p:spTgt spid="39"/>
                                        </p:tgtEl>
                                      </p:cBhvr>
                                    </p:animEffect>
                                  </p:childTnLst>
                                </p:cTn>
                              </p:par>
                              <p:par>
                                <p:cTn id="93" presetID="10" presetClass="entr" presetSubtype="0" fill="hold" nodeType="withEffect">
                                  <p:stCondLst>
                                    <p:cond delay="0"/>
                                  </p:stCondLst>
                                  <p:childTnLst>
                                    <p:set>
                                      <p:cBhvr>
                                        <p:cTn id="94" dur="1" fill="hold">
                                          <p:stCondLst>
                                            <p:cond delay="0"/>
                                          </p:stCondLst>
                                        </p:cTn>
                                        <p:tgtEl>
                                          <p:spTgt spid="2052"/>
                                        </p:tgtEl>
                                        <p:attrNameLst>
                                          <p:attrName>style.visibility</p:attrName>
                                        </p:attrNameLst>
                                      </p:cBhvr>
                                      <p:to>
                                        <p:strVal val="visible"/>
                                      </p:to>
                                    </p:set>
                                    <p:animEffect transition="in" filter="fade">
                                      <p:cBhvr>
                                        <p:cTn id="95" dur="2000"/>
                                        <p:tgtEl>
                                          <p:spTgt spid="2052"/>
                                        </p:tgtEl>
                                      </p:cBhvr>
                                    </p:animEffect>
                                  </p:childTnLst>
                                </p:cTn>
                              </p:par>
                              <p:par>
                                <p:cTn id="96" presetID="10" presetClass="entr" presetSubtype="0" fill="hold" nodeType="withEffect">
                                  <p:stCondLst>
                                    <p:cond delay="0"/>
                                  </p:stCondLst>
                                  <p:childTnLst>
                                    <p:set>
                                      <p:cBhvr>
                                        <p:cTn id="97" dur="1" fill="hold">
                                          <p:stCondLst>
                                            <p:cond delay="0"/>
                                          </p:stCondLst>
                                        </p:cTn>
                                        <p:tgtEl>
                                          <p:spTgt spid="2058"/>
                                        </p:tgtEl>
                                        <p:attrNameLst>
                                          <p:attrName>style.visibility</p:attrName>
                                        </p:attrNameLst>
                                      </p:cBhvr>
                                      <p:to>
                                        <p:strVal val="visible"/>
                                      </p:to>
                                    </p:set>
                                    <p:animEffect transition="in" filter="fade">
                                      <p:cBhvr>
                                        <p:cTn id="98" dur="2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6" grpId="0" animBg="1"/>
      <p:bldP spid="37" grpId="0" animBg="1"/>
      <p:bldP spid="39" grpId="0" animBg="1"/>
      <p:bldP spid="30" grpId="0" animBg="1"/>
      <p:bldP spid="55" grpId="0" animBg="1"/>
      <p:bldP spid="56" grpId="0" animBg="1"/>
      <p:bldP spid="57" grpId="0" animBg="1"/>
      <p:bldP spid="58" grpId="0" animBg="1"/>
      <p:bldP spid="59" grpId="0" animBg="1"/>
      <p:bldP spid="76" grpId="0" animBg="1"/>
      <p:bldP spid="7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0" y="0"/>
            <a:ext cx="9144000" cy="2214563"/>
          </a:xfrm>
          <a:prstGeom prst="rect">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7" name="6 - Διάγραμμα ροής: Εναλλακτική διεργασία"/>
          <p:cNvSpPr/>
          <p:nvPr/>
        </p:nvSpPr>
        <p:spPr>
          <a:xfrm>
            <a:off x="4203700" y="2428875"/>
            <a:ext cx="1071563" cy="357188"/>
          </a:xfrm>
          <a:prstGeom prst="flowChartAlternateProcess">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1978 -</a:t>
            </a:r>
            <a:endParaRPr lang="el-GR" sz="1300" b="1" dirty="0">
              <a:solidFill>
                <a:srgbClr val="D4D4D6">
                  <a:lumMod val="75000"/>
                </a:srgbClr>
              </a:solidFill>
            </a:endParaRPr>
          </a:p>
        </p:txBody>
      </p:sp>
      <p:sp>
        <p:nvSpPr>
          <p:cNvPr id="11" name="10 - Διάγραμμα ροής: Εναλλακτική διεργασία"/>
          <p:cNvSpPr/>
          <p:nvPr/>
        </p:nvSpPr>
        <p:spPr>
          <a:xfrm>
            <a:off x="384175" y="2428875"/>
            <a:ext cx="1071563" cy="357188"/>
          </a:xfrm>
          <a:prstGeom prst="flowChartAlternateProcess">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1978 -</a:t>
            </a:r>
            <a:endParaRPr lang="el-GR" sz="1300" b="1" dirty="0">
              <a:solidFill>
                <a:srgbClr val="D4D4D6">
                  <a:lumMod val="75000"/>
                </a:srgbClr>
              </a:solidFill>
            </a:endParaRPr>
          </a:p>
        </p:txBody>
      </p:sp>
      <p:cxnSp>
        <p:nvCxnSpPr>
          <p:cNvPr id="12" name="11 - Ευθεία γραμμή σύνδεσης"/>
          <p:cNvCxnSpPr/>
          <p:nvPr/>
        </p:nvCxnSpPr>
        <p:spPr>
          <a:xfrm rot="5400000">
            <a:off x="-13430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3" name="12 - Ευθεία γραμμή σύνδεσης"/>
          <p:cNvCxnSpPr/>
          <p:nvPr/>
        </p:nvCxnSpPr>
        <p:spPr>
          <a:xfrm rot="5400000">
            <a:off x="6000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15 - Ευθεία γραμμή σύνδεσης"/>
          <p:cNvCxnSpPr/>
          <p:nvPr/>
        </p:nvCxnSpPr>
        <p:spPr>
          <a:xfrm rot="5400000">
            <a:off x="2401887" y="3249613"/>
            <a:ext cx="6500813" cy="1588"/>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16 - Ευθεία γραμμή σύνδεσης"/>
          <p:cNvCxnSpPr/>
          <p:nvPr/>
        </p:nvCxnSpPr>
        <p:spPr>
          <a:xfrm rot="5400000">
            <a:off x="41306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9" name="18 - Επεξήγηση με παραλληλόγραμμο"/>
          <p:cNvSpPr/>
          <p:nvPr/>
        </p:nvSpPr>
        <p:spPr>
          <a:xfrm>
            <a:off x="384175" y="71438"/>
            <a:ext cx="1071563" cy="642937"/>
          </a:xfrm>
          <a:prstGeom prst="wedgeRectCallout">
            <a:avLst>
              <a:gd name="adj1" fmla="val 29363"/>
              <a:gd name="adj2" fmla="val 59363"/>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rgbClr val="D4D4D6">
                    <a:lumMod val="75000"/>
                  </a:srgbClr>
                </a:solidFill>
              </a:rPr>
              <a:t>Filippos</a:t>
            </a:r>
            <a:r>
              <a:rPr lang="en-US" sz="1300" b="1" dirty="0">
                <a:solidFill>
                  <a:srgbClr val="D4D4D6">
                    <a:lumMod val="75000"/>
                  </a:srgbClr>
                </a:solidFill>
              </a:rPr>
              <a:t> </a:t>
            </a:r>
            <a:r>
              <a:rPr lang="en-US" sz="1300" b="1" dirty="0" err="1">
                <a:solidFill>
                  <a:srgbClr val="D4D4D6">
                    <a:lumMod val="75000"/>
                  </a:srgbClr>
                </a:solidFill>
              </a:rPr>
              <a:t>Kalamaras</a:t>
            </a:r>
            <a:endParaRPr lang="en-US" sz="1300" b="1" dirty="0">
              <a:solidFill>
                <a:srgbClr val="D4D4D6">
                  <a:lumMod val="75000"/>
                </a:srgbClr>
              </a:solidFill>
            </a:endParaRPr>
          </a:p>
        </p:txBody>
      </p:sp>
      <p:sp>
        <p:nvSpPr>
          <p:cNvPr id="20" name="19 - Επεξήγηση με παραλληλόγραμμο"/>
          <p:cNvSpPr/>
          <p:nvPr/>
        </p:nvSpPr>
        <p:spPr>
          <a:xfrm>
            <a:off x="4203700" y="71438"/>
            <a:ext cx="1071563" cy="642937"/>
          </a:xfrm>
          <a:prstGeom prst="wedgeRectCallout">
            <a:avLst>
              <a:gd name="adj1" fmla="val 29363"/>
              <a:gd name="adj2" fmla="val 59363"/>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rgbClr val="D4D4D6">
                    <a:lumMod val="75000"/>
                  </a:srgbClr>
                </a:solidFill>
              </a:rPr>
              <a:t>Anastasios</a:t>
            </a:r>
            <a:r>
              <a:rPr lang="en-US" sz="1300" b="1" dirty="0">
                <a:solidFill>
                  <a:srgbClr val="D4D4D6">
                    <a:lumMod val="75000"/>
                  </a:srgbClr>
                </a:solidFill>
              </a:rPr>
              <a:t> </a:t>
            </a:r>
            <a:r>
              <a:rPr lang="en-US" sz="1300" b="1" dirty="0" err="1">
                <a:solidFill>
                  <a:srgbClr val="D4D4D6">
                    <a:lumMod val="75000"/>
                  </a:srgbClr>
                </a:solidFill>
              </a:rPr>
              <a:t>Thomou</a:t>
            </a:r>
            <a:endParaRPr lang="en-US" sz="1300" b="1" dirty="0">
              <a:solidFill>
                <a:srgbClr val="D4D4D6">
                  <a:lumMod val="75000"/>
                </a:srgbClr>
              </a:solidFill>
            </a:endParaRPr>
          </a:p>
        </p:txBody>
      </p:sp>
      <p:cxnSp>
        <p:nvCxnSpPr>
          <p:cNvPr id="25" name="24 - Ευθεία γραμμή σύνδεσης"/>
          <p:cNvCxnSpPr/>
          <p:nvPr/>
        </p:nvCxnSpPr>
        <p:spPr>
          <a:xfrm>
            <a:off x="333375"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26 - Ευθεία γραμμή σύνδεσης"/>
          <p:cNvCxnSpPr/>
          <p:nvPr/>
        </p:nvCxnSpPr>
        <p:spPr>
          <a:xfrm>
            <a:off x="2268538" y="4713288"/>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28 - Ευθεία γραμμή σύνδεσης"/>
          <p:cNvCxnSpPr/>
          <p:nvPr/>
        </p:nvCxnSpPr>
        <p:spPr>
          <a:xfrm>
            <a:off x="4221163" y="4714875"/>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29 - Ευθεία γραμμή σύνδεσης"/>
          <p:cNvCxnSpPr/>
          <p:nvPr/>
        </p:nvCxnSpPr>
        <p:spPr>
          <a:xfrm>
            <a:off x="5949950" y="4714875"/>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30 - Ευθεία γραμμή σύνδεσης"/>
          <p:cNvCxnSpPr/>
          <p:nvPr/>
        </p:nvCxnSpPr>
        <p:spPr>
          <a:xfrm>
            <a:off x="7740650" y="4716463"/>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31 - Ευθεία γραμμή σύνδεσης"/>
          <p:cNvCxnSpPr/>
          <p:nvPr/>
        </p:nvCxnSpPr>
        <p:spPr>
          <a:xfrm>
            <a:off x="333375"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33 - Ευθεία γραμμή σύνδεσης"/>
          <p:cNvCxnSpPr/>
          <p:nvPr/>
        </p:nvCxnSpPr>
        <p:spPr>
          <a:xfrm>
            <a:off x="2268538" y="6354763"/>
            <a:ext cx="114300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35 - Ευθεία γραμμή σύνδεσης"/>
          <p:cNvCxnSpPr/>
          <p:nvPr/>
        </p:nvCxnSpPr>
        <p:spPr>
          <a:xfrm>
            <a:off x="4140200" y="6357938"/>
            <a:ext cx="1071563"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36 - Ευθεία γραμμή σύνδεσης"/>
          <p:cNvCxnSpPr/>
          <p:nvPr/>
        </p:nvCxnSpPr>
        <p:spPr>
          <a:xfrm>
            <a:off x="5940425" y="6356350"/>
            <a:ext cx="114300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37 - Ευθεία γραμμή σύνδεσης"/>
          <p:cNvCxnSpPr/>
          <p:nvPr/>
        </p:nvCxnSpPr>
        <p:spPr>
          <a:xfrm>
            <a:off x="7748588" y="6356350"/>
            <a:ext cx="1071562"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9" name="38 - Διάγραμμα ροής: Εναλλακτική διεργασία"/>
          <p:cNvSpPr/>
          <p:nvPr/>
        </p:nvSpPr>
        <p:spPr>
          <a:xfrm>
            <a:off x="6029325" y="2428875"/>
            <a:ext cx="1071563" cy="357188"/>
          </a:xfrm>
          <a:prstGeom prst="flowChartAlternateProcess">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1980 -</a:t>
            </a:r>
            <a:endParaRPr lang="el-GR" sz="1300" b="1" dirty="0">
              <a:solidFill>
                <a:srgbClr val="D4D4D6">
                  <a:lumMod val="75000"/>
                </a:srgbClr>
              </a:solidFill>
            </a:endParaRPr>
          </a:p>
        </p:txBody>
      </p:sp>
      <p:pic>
        <p:nvPicPr>
          <p:cNvPr id="40" name="Picture 13" descr="https://fbcdn-sphotos-g-a.akamaihd.net/hphotos-ak-ash2/25004_119471391398126_4320195_n.jpg?lvh=1"/>
          <p:cNvPicPr>
            <a:picLocks noChangeAspect="1" noChangeArrowheads="1"/>
          </p:cNvPicPr>
          <p:nvPr/>
        </p:nvPicPr>
        <p:blipFill>
          <a:blip r:embed="rId2" cstate="print"/>
          <a:srcRect/>
          <a:stretch>
            <a:fillRect/>
          </a:stretch>
        </p:blipFill>
        <p:spPr bwMode="auto">
          <a:xfrm>
            <a:off x="6029347" y="4807907"/>
            <a:ext cx="928694" cy="1421471"/>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1" name="40 - Επεξήγηση με παραλληλόγραμμο"/>
          <p:cNvSpPr>
            <a:spLocks noChangeArrowheads="1"/>
          </p:cNvSpPr>
          <p:nvPr/>
        </p:nvSpPr>
        <p:spPr bwMode="auto">
          <a:xfrm>
            <a:off x="5940425" y="71438"/>
            <a:ext cx="1160463" cy="620712"/>
          </a:xfrm>
          <a:prstGeom prst="wedgeRectCallout">
            <a:avLst>
              <a:gd name="adj1" fmla="val 30986"/>
              <a:gd name="adj2" fmla="val 63301"/>
            </a:avLst>
          </a:prstGeom>
          <a:solidFill>
            <a:srgbClr val="67373F"/>
          </a:solidFill>
          <a:ln w="48000" cmpd="thickThin" algn="ctr">
            <a:solidFill>
              <a:srgbClr val="16191E"/>
            </a:solidFill>
            <a:miter lim="800000"/>
            <a:headEnd/>
            <a:tailEnd/>
          </a:ln>
        </p:spPr>
        <p:txBody>
          <a:bodyPr anchor="ctr"/>
          <a:lstStyle/>
          <a:p>
            <a:pPr algn="ctr" fontAlgn="auto">
              <a:spcBef>
                <a:spcPts val="0"/>
              </a:spcBef>
              <a:spcAft>
                <a:spcPts val="0"/>
              </a:spcAft>
              <a:defRPr/>
            </a:pPr>
            <a:r>
              <a:rPr lang="en-US" sz="1300" b="1" dirty="0" err="1">
                <a:solidFill>
                  <a:srgbClr val="D4D4D6">
                    <a:lumMod val="75000"/>
                  </a:srgbClr>
                </a:solidFill>
                <a:latin typeface="+mn-lt"/>
              </a:rPr>
              <a:t>Vaggelis</a:t>
            </a:r>
            <a:r>
              <a:rPr lang="en-US" sz="1300" b="1" dirty="0">
                <a:solidFill>
                  <a:srgbClr val="D4D4D6">
                    <a:lumMod val="75000"/>
                  </a:srgbClr>
                </a:solidFill>
                <a:latin typeface="+mn-lt"/>
              </a:rPr>
              <a:t> </a:t>
            </a:r>
            <a:r>
              <a:rPr lang="en-US" sz="1300" b="1" dirty="0" err="1">
                <a:solidFill>
                  <a:srgbClr val="D4D4D6">
                    <a:lumMod val="75000"/>
                  </a:srgbClr>
                </a:solidFill>
                <a:latin typeface="+mn-lt"/>
              </a:rPr>
              <a:t>Theodoridis</a:t>
            </a:r>
            <a:endParaRPr lang="en-US" sz="1300" b="1" dirty="0">
              <a:solidFill>
                <a:srgbClr val="D4D4D6">
                  <a:lumMod val="75000"/>
                </a:srgbClr>
              </a:solidFill>
              <a:latin typeface="+mn-lt"/>
            </a:endParaRPr>
          </a:p>
        </p:txBody>
      </p:sp>
      <p:pic>
        <p:nvPicPr>
          <p:cNvPr id="42" name="Picture 15" descr="C:\Users\Αλτινης\Desktop\Ζωγράφοι Φλώρινας\Θεοδωρίδης Βαγγέλης\newego_LARGE_t_77761_92152_type11388.jpg"/>
          <p:cNvPicPr>
            <a:picLocks noChangeAspect="1" noChangeArrowheads="1"/>
          </p:cNvPicPr>
          <p:nvPr/>
        </p:nvPicPr>
        <p:blipFill>
          <a:blip r:embed="rId3"/>
          <a:srcRect/>
          <a:stretch>
            <a:fillRect/>
          </a:stretch>
        </p:blipFill>
        <p:spPr bwMode="auto">
          <a:xfrm>
            <a:off x="5957909" y="1357298"/>
            <a:ext cx="1190626" cy="78581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3" name="Picture 16" descr="C:\Users\Αλτινης\Desktop\Ζωγράφοι Φλώρινας\Θεοδωρίδης Βαγγέλης\thumbnail.gif"/>
          <p:cNvPicPr>
            <a:picLocks noChangeAspect="1" noChangeArrowheads="1"/>
          </p:cNvPicPr>
          <p:nvPr/>
        </p:nvPicPr>
        <p:blipFill>
          <a:blip r:embed="rId4"/>
          <a:srcRect/>
          <a:stretch>
            <a:fillRect/>
          </a:stretch>
        </p:blipFill>
        <p:spPr bwMode="auto">
          <a:xfrm>
            <a:off x="5957909" y="3643314"/>
            <a:ext cx="1143008" cy="92583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4" name="Picture 8" descr="C:\Users\Αλτινης\Desktop\Ζωγράφοι Φλώρινας\Φίλιππος Καλαμάρας\Φίλιππος Καλαμάρας.JPG"/>
          <p:cNvPicPr>
            <a:picLocks noChangeAspect="1" noChangeArrowheads="1"/>
          </p:cNvPicPr>
          <p:nvPr/>
        </p:nvPicPr>
        <p:blipFill>
          <a:blip r:embed="rId5" cstate="print"/>
          <a:srcRect/>
          <a:stretch>
            <a:fillRect/>
          </a:stretch>
        </p:blipFill>
        <p:spPr bwMode="auto">
          <a:xfrm>
            <a:off x="384143" y="1428736"/>
            <a:ext cx="1071570" cy="71335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5" name="Picture 9" descr="C:\Users\Αλτινης\Desktop\Ζωγράφοι Φλώρινας\Φίλιππος Καλαμάρας\Φίλιππος Καλαμάρας1.JPG"/>
          <p:cNvPicPr>
            <a:picLocks noChangeAspect="1" noChangeArrowheads="1"/>
          </p:cNvPicPr>
          <p:nvPr/>
        </p:nvPicPr>
        <p:blipFill>
          <a:blip r:embed="rId6" cstate="print"/>
          <a:srcRect/>
          <a:stretch>
            <a:fillRect/>
          </a:stretch>
        </p:blipFill>
        <p:spPr bwMode="auto">
          <a:xfrm>
            <a:off x="384143" y="3786190"/>
            <a:ext cx="1071570" cy="794493"/>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6" name="Picture 4" descr="https://fbcdn-sphotos-a-a.akamaihd.net/hphotos-ak-ash2/25004_120004504678148_1684412_n.jpg?lvh=1"/>
          <p:cNvPicPr>
            <a:picLocks noChangeAspect="1" noChangeArrowheads="1"/>
          </p:cNvPicPr>
          <p:nvPr/>
        </p:nvPicPr>
        <p:blipFill>
          <a:blip r:embed="rId7" cstate="print"/>
          <a:srcRect/>
          <a:stretch>
            <a:fillRect/>
          </a:stretch>
        </p:blipFill>
        <p:spPr bwMode="auto">
          <a:xfrm>
            <a:off x="489459" y="4892465"/>
            <a:ext cx="796885" cy="137137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sp>
        <p:nvSpPr>
          <p:cNvPr id="47" name="46 - Επεξήγηση με παραλληλόγραμμο"/>
          <p:cNvSpPr/>
          <p:nvPr/>
        </p:nvSpPr>
        <p:spPr>
          <a:xfrm>
            <a:off x="2347913" y="71438"/>
            <a:ext cx="1071562" cy="642937"/>
          </a:xfrm>
          <a:prstGeom prst="wedgeRectCallout">
            <a:avLst>
              <a:gd name="adj1" fmla="val 29363"/>
              <a:gd name="adj2" fmla="val 59363"/>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Olga </a:t>
            </a:r>
            <a:r>
              <a:rPr lang="en-US" sz="1300" b="1" dirty="0" err="1">
                <a:solidFill>
                  <a:srgbClr val="D4D4D6">
                    <a:lumMod val="75000"/>
                  </a:srgbClr>
                </a:solidFill>
              </a:rPr>
              <a:t>Kerkezi</a:t>
            </a:r>
            <a:endParaRPr lang="en-US" sz="1300" b="1" dirty="0">
              <a:solidFill>
                <a:srgbClr val="D4D4D6">
                  <a:lumMod val="75000"/>
                </a:srgbClr>
              </a:solidFill>
            </a:endParaRPr>
          </a:p>
        </p:txBody>
      </p:sp>
      <p:sp>
        <p:nvSpPr>
          <p:cNvPr id="48" name="47 - Διάγραμμα ροής: Εναλλακτική διεργασία"/>
          <p:cNvSpPr/>
          <p:nvPr/>
        </p:nvSpPr>
        <p:spPr>
          <a:xfrm>
            <a:off x="2347913" y="2428875"/>
            <a:ext cx="1071562" cy="357188"/>
          </a:xfrm>
          <a:prstGeom prst="flowChartAlternateProcess">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1978 -</a:t>
            </a:r>
            <a:endParaRPr lang="el-GR" sz="1300" b="1" dirty="0">
              <a:solidFill>
                <a:srgbClr val="D4D4D6">
                  <a:lumMod val="75000"/>
                </a:srgbClr>
              </a:solidFill>
            </a:endParaRPr>
          </a:p>
        </p:txBody>
      </p:sp>
      <p:sp>
        <p:nvSpPr>
          <p:cNvPr id="49" name="48 - Διάγραμμα ροής: Εναλλακτική διεργασία"/>
          <p:cNvSpPr/>
          <p:nvPr/>
        </p:nvSpPr>
        <p:spPr>
          <a:xfrm>
            <a:off x="7793038" y="2428875"/>
            <a:ext cx="1071562" cy="357188"/>
          </a:xfrm>
          <a:prstGeom prst="flowChartAlternateProcess">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rgbClr val="D4D4D6">
                    <a:lumMod val="75000"/>
                  </a:srgbClr>
                </a:solidFill>
              </a:rPr>
              <a:t>1981 -</a:t>
            </a:r>
            <a:endParaRPr lang="el-GR" sz="1300" b="1" dirty="0">
              <a:solidFill>
                <a:srgbClr val="D4D4D6">
                  <a:lumMod val="75000"/>
                </a:srgbClr>
              </a:solidFill>
            </a:endParaRPr>
          </a:p>
        </p:txBody>
      </p:sp>
      <p:sp>
        <p:nvSpPr>
          <p:cNvPr id="51" name="50 - Επεξήγηση με παραλληλόγραμμο"/>
          <p:cNvSpPr/>
          <p:nvPr/>
        </p:nvSpPr>
        <p:spPr>
          <a:xfrm>
            <a:off x="7793038" y="71438"/>
            <a:ext cx="1071562" cy="642937"/>
          </a:xfrm>
          <a:prstGeom prst="wedgeRectCallout">
            <a:avLst>
              <a:gd name="adj1" fmla="val 29363"/>
              <a:gd name="adj2" fmla="val 59363"/>
            </a:avLst>
          </a:prstGeom>
          <a:solidFill>
            <a:srgbClr val="67373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rgbClr val="D4D4D6">
                    <a:lumMod val="75000"/>
                  </a:srgbClr>
                </a:solidFill>
              </a:rPr>
              <a:t>Antonis</a:t>
            </a:r>
            <a:r>
              <a:rPr lang="en-US" sz="1300" b="1" dirty="0">
                <a:solidFill>
                  <a:srgbClr val="D4D4D6">
                    <a:lumMod val="75000"/>
                  </a:srgbClr>
                </a:solidFill>
              </a:rPr>
              <a:t> </a:t>
            </a:r>
            <a:r>
              <a:rPr lang="en-US" sz="1300" b="1" dirty="0" err="1">
                <a:solidFill>
                  <a:srgbClr val="D4D4D6">
                    <a:lumMod val="75000"/>
                  </a:srgbClr>
                </a:solidFill>
              </a:rPr>
              <a:t>Mpalakas</a:t>
            </a:r>
            <a:endParaRPr lang="en-US" sz="1300" b="1" dirty="0">
              <a:solidFill>
                <a:srgbClr val="D4D4D6">
                  <a:lumMod val="75000"/>
                </a:srgbClr>
              </a:solidFill>
            </a:endParaRPr>
          </a:p>
        </p:txBody>
      </p:sp>
      <p:pic>
        <p:nvPicPr>
          <p:cNvPr id="3074" name="Picture 2" descr="C:\Users\Αλτινης\Desktop\Ζωγράφοι Φλώρινας\Θώμου - Λάτσκος Τάσος\κατάλογος1.jpg"/>
          <p:cNvPicPr>
            <a:picLocks noChangeAspect="1" noChangeArrowheads="1"/>
          </p:cNvPicPr>
          <p:nvPr/>
        </p:nvPicPr>
        <p:blipFill>
          <a:blip r:embed="rId8"/>
          <a:srcRect/>
          <a:stretch>
            <a:fillRect/>
          </a:stretch>
        </p:blipFill>
        <p:spPr bwMode="auto">
          <a:xfrm>
            <a:off x="4132249" y="3748892"/>
            <a:ext cx="1214447" cy="87073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5" name="Picture 3" descr="C:\Users\Αλτινης\Desktop\Ζωγράφοι Φλώρινας\Θώμου - Λάτσκος Τάσος\κατάλογος.jpg"/>
          <p:cNvPicPr>
            <a:picLocks noChangeAspect="1" noChangeArrowheads="1"/>
          </p:cNvPicPr>
          <p:nvPr/>
        </p:nvPicPr>
        <p:blipFill>
          <a:blip r:embed="rId9"/>
          <a:srcRect/>
          <a:stretch>
            <a:fillRect/>
          </a:stretch>
        </p:blipFill>
        <p:spPr bwMode="auto">
          <a:xfrm>
            <a:off x="4090973" y="5395932"/>
            <a:ext cx="1182730" cy="81915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7" name="Picture 5"/>
          <p:cNvPicPr>
            <a:picLocks noChangeAspect="1" noChangeArrowheads="1"/>
          </p:cNvPicPr>
          <p:nvPr/>
        </p:nvPicPr>
        <p:blipFill>
          <a:blip r:embed="rId10" cstate="print"/>
          <a:srcRect/>
          <a:stretch>
            <a:fillRect/>
          </a:stretch>
        </p:blipFill>
        <p:spPr bwMode="auto">
          <a:xfrm>
            <a:off x="2347890" y="5450762"/>
            <a:ext cx="1041398" cy="72800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3079" name="Picture 7" descr="https://fbcdn-sphotos-f-a.akamaihd.net/hphotos-ak-frc3/25004_119471364731462_6344473_n.jpg?lvh=1"/>
          <p:cNvPicPr>
            <a:picLocks noChangeAspect="1" noChangeArrowheads="1"/>
          </p:cNvPicPr>
          <p:nvPr/>
        </p:nvPicPr>
        <p:blipFill>
          <a:blip r:embed="rId11" cstate="print"/>
          <a:srcRect/>
          <a:stretch>
            <a:fillRect/>
          </a:stretch>
        </p:blipFill>
        <p:spPr bwMode="auto">
          <a:xfrm>
            <a:off x="2347890" y="3883063"/>
            <a:ext cx="1016143" cy="68894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6" name="Picture 2"/>
          <p:cNvPicPr>
            <a:picLocks noChangeAspect="1" noChangeArrowheads="1"/>
          </p:cNvPicPr>
          <p:nvPr/>
        </p:nvPicPr>
        <p:blipFill>
          <a:blip r:embed="rId12" cstate="print"/>
          <a:srcRect/>
          <a:stretch>
            <a:fillRect/>
          </a:stretch>
        </p:blipFill>
        <p:spPr bwMode="auto">
          <a:xfrm>
            <a:off x="7764749" y="1000108"/>
            <a:ext cx="1028444" cy="111442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7" name="Picture 3"/>
          <p:cNvPicPr>
            <a:picLocks noChangeAspect="1" noChangeArrowheads="1"/>
          </p:cNvPicPr>
          <p:nvPr/>
        </p:nvPicPr>
        <p:blipFill>
          <a:blip r:embed="rId13" cstate="print"/>
          <a:srcRect/>
          <a:stretch>
            <a:fillRect/>
          </a:stretch>
        </p:blipFill>
        <p:spPr bwMode="auto">
          <a:xfrm>
            <a:off x="7793061" y="3500438"/>
            <a:ext cx="898466" cy="1063624"/>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1028" name="Picture 4"/>
          <p:cNvPicPr>
            <a:picLocks noChangeAspect="1" noChangeArrowheads="1"/>
          </p:cNvPicPr>
          <p:nvPr/>
        </p:nvPicPr>
        <p:blipFill>
          <a:blip r:embed="rId14" cstate="print"/>
          <a:srcRect/>
          <a:stretch>
            <a:fillRect/>
          </a:stretch>
        </p:blipFill>
        <p:spPr bwMode="auto">
          <a:xfrm>
            <a:off x="7835936" y="4891280"/>
            <a:ext cx="869385" cy="1316509"/>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2050" name="Picture 2" descr="D:\Φάκελος_19-6-2015\Γραφίστας\8ο Κεφάλαιο, Δεκαετία 70\9. Θώμου - Λάτσκος Τάσος\tassos_latskos_thomou.jpg"/>
          <p:cNvPicPr>
            <a:picLocks noChangeAspect="1" noChangeArrowheads="1"/>
          </p:cNvPicPr>
          <p:nvPr/>
        </p:nvPicPr>
        <p:blipFill>
          <a:blip r:embed="rId15"/>
          <a:srcRect/>
          <a:stretch>
            <a:fillRect/>
          </a:stretch>
        </p:blipFill>
        <p:spPr bwMode="auto">
          <a:xfrm>
            <a:off x="4214810" y="857232"/>
            <a:ext cx="1109656" cy="1244474"/>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20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2000"/>
                                        <p:tgtEl>
                                          <p:spTgt spid="45"/>
                                        </p:tgtEl>
                                      </p:cBhvr>
                                    </p:animEffect>
                                  </p:childTnLst>
                                </p:cTn>
                              </p:par>
                              <p:par>
                                <p:cTn id="17" presetID="10"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20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2000"/>
                                        <p:tgtEl>
                                          <p:spTgt spid="4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20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3079"/>
                                        </p:tgtEl>
                                        <p:attrNameLst>
                                          <p:attrName>style.visibility</p:attrName>
                                        </p:attrNameLst>
                                      </p:cBhvr>
                                      <p:to>
                                        <p:strVal val="visible"/>
                                      </p:to>
                                    </p:set>
                                    <p:animEffect transition="in" filter="fade">
                                      <p:cBhvr>
                                        <p:cTn id="30" dur="2000"/>
                                        <p:tgtEl>
                                          <p:spTgt spid="3079"/>
                                        </p:tgtEl>
                                      </p:cBhvr>
                                    </p:animEffect>
                                  </p:childTnLst>
                                </p:cTn>
                              </p:par>
                              <p:par>
                                <p:cTn id="31" presetID="10" presetClass="entr" presetSubtype="0" fill="hold" nodeType="withEffect">
                                  <p:stCondLst>
                                    <p:cond delay="0"/>
                                  </p:stCondLst>
                                  <p:childTnLst>
                                    <p:set>
                                      <p:cBhvr>
                                        <p:cTn id="32" dur="1" fill="hold">
                                          <p:stCondLst>
                                            <p:cond delay="0"/>
                                          </p:stCondLst>
                                        </p:cTn>
                                        <p:tgtEl>
                                          <p:spTgt spid="3077"/>
                                        </p:tgtEl>
                                        <p:attrNameLst>
                                          <p:attrName>style.visibility</p:attrName>
                                        </p:attrNameLst>
                                      </p:cBhvr>
                                      <p:to>
                                        <p:strVal val="visible"/>
                                      </p:to>
                                    </p:set>
                                    <p:animEffect transition="in" filter="fade">
                                      <p:cBhvr>
                                        <p:cTn id="33" dur="2000"/>
                                        <p:tgtEl>
                                          <p:spTgt spid="307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20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2000"/>
                                        <p:tgtEl>
                                          <p:spTgt spid="7"/>
                                        </p:tgtEl>
                                      </p:cBhvr>
                                    </p:animEffect>
                                  </p:childTnLst>
                                </p:cTn>
                              </p:par>
                              <p:par>
                                <p:cTn id="42" presetID="10" presetClass="entr" presetSubtype="0" fill="hold" nodeType="withEffect">
                                  <p:stCondLst>
                                    <p:cond delay="0"/>
                                  </p:stCondLst>
                                  <p:childTnLst>
                                    <p:set>
                                      <p:cBhvr>
                                        <p:cTn id="43" dur="1" fill="hold">
                                          <p:stCondLst>
                                            <p:cond delay="0"/>
                                          </p:stCondLst>
                                        </p:cTn>
                                        <p:tgtEl>
                                          <p:spTgt spid="3074"/>
                                        </p:tgtEl>
                                        <p:attrNameLst>
                                          <p:attrName>style.visibility</p:attrName>
                                        </p:attrNameLst>
                                      </p:cBhvr>
                                      <p:to>
                                        <p:strVal val="visible"/>
                                      </p:to>
                                    </p:set>
                                    <p:animEffect transition="in" filter="fade">
                                      <p:cBhvr>
                                        <p:cTn id="44" dur="2000"/>
                                        <p:tgtEl>
                                          <p:spTgt spid="3074"/>
                                        </p:tgtEl>
                                      </p:cBhvr>
                                    </p:animEffect>
                                  </p:childTnLst>
                                </p:cTn>
                              </p:par>
                              <p:par>
                                <p:cTn id="45" presetID="10" presetClass="entr" presetSubtype="0" fill="hold" nodeType="withEffect">
                                  <p:stCondLst>
                                    <p:cond delay="0"/>
                                  </p:stCondLst>
                                  <p:childTnLst>
                                    <p:set>
                                      <p:cBhvr>
                                        <p:cTn id="46" dur="1" fill="hold">
                                          <p:stCondLst>
                                            <p:cond delay="0"/>
                                          </p:stCondLst>
                                        </p:cTn>
                                        <p:tgtEl>
                                          <p:spTgt spid="3075"/>
                                        </p:tgtEl>
                                        <p:attrNameLst>
                                          <p:attrName>style.visibility</p:attrName>
                                        </p:attrNameLst>
                                      </p:cBhvr>
                                      <p:to>
                                        <p:strVal val="visible"/>
                                      </p:to>
                                    </p:set>
                                    <p:animEffect transition="in" filter="fade">
                                      <p:cBhvr>
                                        <p:cTn id="47" dur="2000"/>
                                        <p:tgtEl>
                                          <p:spTgt spid="307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000"/>
                                        <p:tgtEl>
                                          <p:spTgt spid="41"/>
                                        </p:tgtEl>
                                      </p:cBhvr>
                                    </p:animEffect>
                                  </p:childTnLst>
                                </p:cTn>
                              </p:par>
                              <p:par>
                                <p:cTn id="53" presetID="1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2000"/>
                                        <p:tgtEl>
                                          <p:spTgt spid="4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2000"/>
                                        <p:tgtEl>
                                          <p:spTgt spid="39"/>
                                        </p:tgtEl>
                                      </p:cBhvr>
                                    </p:animEffect>
                                  </p:childTnLst>
                                </p:cTn>
                              </p:par>
                              <p:par>
                                <p:cTn id="59" presetID="10"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2000"/>
                                        <p:tgtEl>
                                          <p:spTgt spid="43"/>
                                        </p:tgtEl>
                                      </p:cBhvr>
                                    </p:animEffect>
                                  </p:childTnLst>
                                </p:cTn>
                              </p:par>
                              <p:par>
                                <p:cTn id="62" presetID="10" presetClass="entr" presetSubtype="0" fill="hold"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2000"/>
                                        <p:tgtEl>
                                          <p:spTgt spid="4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fade">
                                      <p:cBhvr>
                                        <p:cTn id="69" dur="2000"/>
                                        <p:tgtEl>
                                          <p:spTgt spid="51"/>
                                        </p:tgtEl>
                                      </p:cBhvr>
                                    </p:animEffect>
                                  </p:childTnLst>
                                </p:cTn>
                              </p:par>
                              <p:par>
                                <p:cTn id="70" presetID="10" presetClass="entr" presetSubtype="0" fill="hold" nodeType="withEffect">
                                  <p:stCondLst>
                                    <p:cond delay="0"/>
                                  </p:stCondLst>
                                  <p:childTnLst>
                                    <p:set>
                                      <p:cBhvr>
                                        <p:cTn id="71" dur="1" fill="hold">
                                          <p:stCondLst>
                                            <p:cond delay="0"/>
                                          </p:stCondLst>
                                        </p:cTn>
                                        <p:tgtEl>
                                          <p:spTgt spid="1026"/>
                                        </p:tgtEl>
                                        <p:attrNameLst>
                                          <p:attrName>style.visibility</p:attrName>
                                        </p:attrNameLst>
                                      </p:cBhvr>
                                      <p:to>
                                        <p:strVal val="visible"/>
                                      </p:to>
                                    </p:set>
                                    <p:animEffect transition="in" filter="fade">
                                      <p:cBhvr>
                                        <p:cTn id="72" dur="2000"/>
                                        <p:tgtEl>
                                          <p:spTgt spid="10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2000"/>
                                        <p:tgtEl>
                                          <p:spTgt spid="49"/>
                                        </p:tgtEl>
                                      </p:cBhvr>
                                    </p:animEffect>
                                  </p:childTnLst>
                                </p:cTn>
                              </p:par>
                              <p:par>
                                <p:cTn id="76" presetID="10" presetClass="entr" presetSubtype="0" fill="hold" nodeType="withEffect">
                                  <p:stCondLst>
                                    <p:cond delay="0"/>
                                  </p:stCondLst>
                                  <p:childTnLst>
                                    <p:set>
                                      <p:cBhvr>
                                        <p:cTn id="77" dur="1" fill="hold">
                                          <p:stCondLst>
                                            <p:cond delay="0"/>
                                          </p:stCondLst>
                                        </p:cTn>
                                        <p:tgtEl>
                                          <p:spTgt spid="1027"/>
                                        </p:tgtEl>
                                        <p:attrNameLst>
                                          <p:attrName>style.visibility</p:attrName>
                                        </p:attrNameLst>
                                      </p:cBhvr>
                                      <p:to>
                                        <p:strVal val="visible"/>
                                      </p:to>
                                    </p:set>
                                    <p:animEffect transition="in" filter="fade">
                                      <p:cBhvr>
                                        <p:cTn id="78" dur="2000"/>
                                        <p:tgtEl>
                                          <p:spTgt spid="1027"/>
                                        </p:tgtEl>
                                      </p:cBhvr>
                                    </p:animEffect>
                                  </p:childTnLst>
                                </p:cTn>
                              </p:par>
                              <p:par>
                                <p:cTn id="79" presetID="10" presetClass="entr" presetSubtype="0" fill="hold" nodeType="withEffect">
                                  <p:stCondLst>
                                    <p:cond delay="0"/>
                                  </p:stCondLst>
                                  <p:childTnLst>
                                    <p:set>
                                      <p:cBhvr>
                                        <p:cTn id="80" dur="1" fill="hold">
                                          <p:stCondLst>
                                            <p:cond delay="0"/>
                                          </p:stCondLst>
                                        </p:cTn>
                                        <p:tgtEl>
                                          <p:spTgt spid="1028"/>
                                        </p:tgtEl>
                                        <p:attrNameLst>
                                          <p:attrName>style.visibility</p:attrName>
                                        </p:attrNameLst>
                                      </p:cBhvr>
                                      <p:to>
                                        <p:strVal val="visible"/>
                                      </p:to>
                                    </p:set>
                                    <p:animEffect transition="in" filter="fade">
                                      <p:cBhvr>
                                        <p:cTn id="81"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9" grpId="0" animBg="1"/>
      <p:bldP spid="20" grpId="0" animBg="1"/>
      <p:bldP spid="39" grpId="0" animBg="1"/>
      <p:bldP spid="41" grpId="0" animBg="1"/>
      <p:bldP spid="47" grpId="0" animBg="1"/>
      <p:bldP spid="48" grpId="0" animBg="1"/>
      <p:bldP spid="49" grpId="0" animBg="1"/>
      <p:bldP spid="5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0" y="0"/>
            <a:ext cx="9144000" cy="2214563"/>
          </a:xfrm>
          <a:prstGeom prst="rect">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sz="1300" b="1">
              <a:solidFill>
                <a:schemeClr val="bg1">
                  <a:lumMod val="95000"/>
                  <a:lumOff val="5000"/>
                </a:schemeClr>
              </a:solidFill>
            </a:endParaRPr>
          </a:p>
        </p:txBody>
      </p:sp>
      <p:sp>
        <p:nvSpPr>
          <p:cNvPr id="5" name="4 - Ορθογώνιο"/>
          <p:cNvSpPr/>
          <p:nvPr/>
        </p:nvSpPr>
        <p:spPr>
          <a:xfrm>
            <a:off x="0" y="3000375"/>
            <a:ext cx="9144000" cy="3857625"/>
          </a:xfrm>
          <a:prstGeom prst="rect">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6" name="5 - Διάγραμμα ροής: Εναλλακτική διεργασία"/>
          <p:cNvSpPr/>
          <p:nvPr/>
        </p:nvSpPr>
        <p:spPr>
          <a:xfrm>
            <a:off x="2592388" y="2428875"/>
            <a:ext cx="1071562" cy="357188"/>
          </a:xfrm>
          <a:prstGeom prst="flowChartAlternateProcess">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sz="1300" b="1" dirty="0">
              <a:solidFill>
                <a:schemeClr val="tx2">
                  <a:lumMod val="60000"/>
                  <a:lumOff val="40000"/>
                </a:schemeClr>
              </a:solidFill>
            </a:endParaRPr>
          </a:p>
        </p:txBody>
      </p:sp>
      <p:cxnSp>
        <p:nvCxnSpPr>
          <p:cNvPr id="12" name="11 - Ευθεία γραμμή σύνδεσης"/>
          <p:cNvCxnSpPr/>
          <p:nvPr/>
        </p:nvCxnSpPr>
        <p:spPr>
          <a:xfrm rot="5400000">
            <a:off x="13430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16 - Ευθεία γραμμή σύνδεσης"/>
          <p:cNvCxnSpPr/>
          <p:nvPr/>
        </p:nvCxnSpPr>
        <p:spPr>
          <a:xfrm rot="5400000">
            <a:off x="420052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17 - Επεξήγηση με παραλληλόγραμμο"/>
          <p:cNvSpPr/>
          <p:nvPr/>
        </p:nvSpPr>
        <p:spPr>
          <a:xfrm>
            <a:off x="2592388" y="122238"/>
            <a:ext cx="1071562" cy="642937"/>
          </a:xfrm>
          <a:prstGeom prst="wedgeRectCallout">
            <a:avLst>
              <a:gd name="adj1" fmla="val 29363"/>
              <a:gd name="adj2" fmla="val 59363"/>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1"/>
                </a:solidFill>
              </a:rPr>
              <a:t>Nikos </a:t>
            </a:r>
            <a:r>
              <a:rPr lang="en-US" sz="1300" b="1" dirty="0" err="1">
                <a:solidFill>
                  <a:schemeClr val="tx1"/>
                </a:solidFill>
              </a:rPr>
              <a:t>Mponas</a:t>
            </a:r>
            <a:endParaRPr lang="en-US" sz="1300" b="1" dirty="0">
              <a:solidFill>
                <a:schemeClr val="tx1"/>
              </a:solidFill>
            </a:endParaRPr>
          </a:p>
        </p:txBody>
      </p:sp>
      <p:cxnSp>
        <p:nvCxnSpPr>
          <p:cNvPr id="25" name="24 - Ευθεία γραμμή σύνδεσης"/>
          <p:cNvCxnSpPr/>
          <p:nvPr/>
        </p:nvCxnSpPr>
        <p:spPr>
          <a:xfrm>
            <a:off x="2378075" y="4713288"/>
            <a:ext cx="1619250" cy="1587"/>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30 - Ευθεία γραμμή σύνδεσης"/>
          <p:cNvCxnSpPr/>
          <p:nvPr/>
        </p:nvCxnSpPr>
        <p:spPr>
          <a:xfrm flipV="1">
            <a:off x="5521325" y="4714875"/>
            <a:ext cx="1428750"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31 - Ευθεία γραμμή σύνδεσης"/>
          <p:cNvCxnSpPr/>
          <p:nvPr/>
        </p:nvCxnSpPr>
        <p:spPr>
          <a:xfrm>
            <a:off x="2378075" y="6354763"/>
            <a:ext cx="1619250" cy="3175"/>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37 - Ευθεία γραμμή σύνδεσης"/>
          <p:cNvCxnSpPr/>
          <p:nvPr/>
        </p:nvCxnSpPr>
        <p:spPr>
          <a:xfrm>
            <a:off x="5521325" y="6356350"/>
            <a:ext cx="1357313" cy="1588"/>
          </a:xfrm>
          <a:prstGeom prst="line">
            <a:avLst/>
          </a:prstGeom>
          <a:ln w="47625" cmpd="dbl">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9" name="38 - Διάγραμμα ροής: Εναλλακτική διεργασία"/>
          <p:cNvSpPr/>
          <p:nvPr/>
        </p:nvSpPr>
        <p:spPr>
          <a:xfrm>
            <a:off x="5664200" y="2357438"/>
            <a:ext cx="1071563" cy="357187"/>
          </a:xfrm>
          <a:prstGeom prst="flowChartAlternateProcess">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a:solidFill>
                  <a:schemeClr val="tx1"/>
                </a:solidFill>
              </a:rPr>
              <a:t>1969 - </a:t>
            </a:r>
            <a:endParaRPr lang="el-GR" sz="1300" b="1" dirty="0">
              <a:solidFill>
                <a:schemeClr val="tx1"/>
              </a:solidFill>
            </a:endParaRPr>
          </a:p>
        </p:txBody>
      </p:sp>
      <p:sp>
        <p:nvSpPr>
          <p:cNvPr id="40" name="39 - Επεξήγηση με παραλληλόγραμμο"/>
          <p:cNvSpPr/>
          <p:nvPr/>
        </p:nvSpPr>
        <p:spPr>
          <a:xfrm>
            <a:off x="5664200" y="71438"/>
            <a:ext cx="1071563" cy="642937"/>
          </a:xfrm>
          <a:prstGeom prst="wedgeRectCallout">
            <a:avLst>
              <a:gd name="adj1" fmla="val 29363"/>
              <a:gd name="adj2" fmla="val 59363"/>
            </a:avLst>
          </a:prstGeom>
          <a:solidFill>
            <a:srgbClr val="FDE3EF"/>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300" b="1" dirty="0" err="1">
                <a:solidFill>
                  <a:schemeClr val="tx1"/>
                </a:solidFill>
              </a:rPr>
              <a:t>Giorgos</a:t>
            </a:r>
            <a:r>
              <a:rPr lang="en-US" sz="1300" b="1" dirty="0">
                <a:solidFill>
                  <a:schemeClr val="tx1"/>
                </a:solidFill>
              </a:rPr>
              <a:t> </a:t>
            </a:r>
            <a:r>
              <a:rPr lang="en-US" sz="1300" b="1" dirty="0" err="1">
                <a:solidFill>
                  <a:schemeClr val="tx1"/>
                </a:solidFill>
              </a:rPr>
              <a:t>Chatzis</a:t>
            </a:r>
            <a:endParaRPr lang="en-US" sz="1300" b="1" dirty="0">
              <a:solidFill>
                <a:schemeClr val="tx1"/>
              </a:solidFill>
            </a:endParaRPr>
          </a:p>
        </p:txBody>
      </p:sp>
      <p:pic>
        <p:nvPicPr>
          <p:cNvPr id="41" name="Picture 6" descr="C:\Users\Αλτινης\Desktop\Ζωγράφοι Φλώρινας\Χατζής Γιώργος\χατζης γεωργιος.jpg"/>
          <p:cNvPicPr>
            <a:picLocks noChangeAspect="1" noChangeArrowheads="1"/>
          </p:cNvPicPr>
          <p:nvPr/>
        </p:nvPicPr>
        <p:blipFill>
          <a:blip r:embed="rId2" cstate="print"/>
          <a:srcRect/>
          <a:stretch>
            <a:fillRect/>
          </a:stretch>
        </p:blipFill>
        <p:spPr bwMode="auto">
          <a:xfrm>
            <a:off x="6021394" y="928670"/>
            <a:ext cx="413241" cy="1214422"/>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2" name="Picture 7" descr="C:\Users\Αλτινης\Desktop\Ζωγράφοι Φλώρινας\Χατζής Γιώργος\αγ.Ευγενιος Ροντ.JPG"/>
          <p:cNvPicPr>
            <a:picLocks noChangeAspect="1" noChangeArrowheads="1"/>
          </p:cNvPicPr>
          <p:nvPr/>
        </p:nvPicPr>
        <p:blipFill>
          <a:blip r:embed="rId3" cstate="print"/>
          <a:srcRect/>
          <a:stretch>
            <a:fillRect/>
          </a:stretch>
        </p:blipFill>
        <p:spPr bwMode="auto">
          <a:xfrm>
            <a:off x="5878518" y="3071810"/>
            <a:ext cx="642942" cy="1541136"/>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43" name="Picture 9"/>
          <p:cNvPicPr>
            <a:picLocks noChangeAspect="1" noChangeArrowheads="1"/>
          </p:cNvPicPr>
          <p:nvPr/>
        </p:nvPicPr>
        <p:blipFill>
          <a:blip r:embed="rId4" cstate="print"/>
          <a:srcRect/>
          <a:stretch>
            <a:fillRect/>
          </a:stretch>
        </p:blipFill>
        <p:spPr bwMode="auto">
          <a:xfrm>
            <a:off x="5829476" y="4857760"/>
            <a:ext cx="834860" cy="1431920"/>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1" name="Picture 1" descr="C:\Users\Αλτινης\Desktop\Ζωγράφοι Φλώρινας\Μπόνας Νίκος\8.jpg"/>
          <p:cNvPicPr>
            <a:picLocks noChangeAspect="1" noChangeArrowheads="1"/>
          </p:cNvPicPr>
          <p:nvPr/>
        </p:nvPicPr>
        <p:blipFill>
          <a:blip r:embed="rId5" cstate="print"/>
          <a:srcRect/>
          <a:stretch>
            <a:fillRect/>
          </a:stretch>
        </p:blipFill>
        <p:spPr bwMode="auto">
          <a:xfrm>
            <a:off x="2735246" y="3241443"/>
            <a:ext cx="1000131" cy="1330565"/>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pic>
        <p:nvPicPr>
          <p:cNvPr id="5122" name="Picture 2" descr="C:\Users\Αλτινης\Desktop\Ζωγράφοι Φλώρινας\Μπόνας Νίκος\ergastirio-1-2.jpg"/>
          <p:cNvPicPr>
            <a:picLocks noChangeAspect="1" noChangeArrowheads="1"/>
          </p:cNvPicPr>
          <p:nvPr/>
        </p:nvPicPr>
        <p:blipFill>
          <a:blip r:embed="rId6" cstate="print"/>
          <a:srcRect/>
          <a:stretch>
            <a:fillRect/>
          </a:stretch>
        </p:blipFill>
        <p:spPr bwMode="auto">
          <a:xfrm>
            <a:off x="2433619" y="4929198"/>
            <a:ext cx="1523983" cy="1142988"/>
          </a:xfrm>
          <a:prstGeom prst="rect">
            <a:avLst/>
          </a:prstGeom>
          <a:noFill/>
          <a:ln w="9525">
            <a:noFill/>
            <a:miter lim="800000"/>
            <a:headEnd/>
            <a:tailEnd/>
          </a:ln>
          <a:effectLst/>
          <a:scene3d>
            <a:camera prst="orthographicFront"/>
            <a:lightRig rig="threePt" dir="t"/>
          </a:scene3d>
          <a:sp3d contourW="12700">
            <a:bevelT/>
            <a:contourClr>
              <a:schemeClr val="accent1">
                <a:lumMod val="75000"/>
              </a:schemeClr>
            </a:contourClr>
          </a:sp3d>
        </p:spPr>
      </p:pic>
      <p:cxnSp>
        <p:nvCxnSpPr>
          <p:cNvPr id="44" name="43 - Ευθεία γραμμή σύνδεσης"/>
          <p:cNvCxnSpPr/>
          <p:nvPr/>
        </p:nvCxnSpPr>
        <p:spPr>
          <a:xfrm rot="5400000">
            <a:off x="-1514475" y="3249613"/>
            <a:ext cx="6500813" cy="1587"/>
          </a:xfrm>
          <a:prstGeom prst="line">
            <a:avLst/>
          </a:prstGeom>
          <a:solidFill>
            <a:schemeClr val="accent6">
              <a:lumMod val="75000"/>
            </a:schemeClr>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cxnSp>
      <p:pic>
        <p:nvPicPr>
          <p:cNvPr id="3074" name="Picture 2" descr="D:\Φάκελος_19-6-2015\Γραφίστας\10ο Κεφάλαιο Αγιογράφοι\Μπόνας Νίκος\Μπόνας Νικόλαος - Αντίγραφο.jpg"/>
          <p:cNvPicPr>
            <a:picLocks noChangeAspect="1" noChangeArrowheads="1"/>
          </p:cNvPicPr>
          <p:nvPr/>
        </p:nvPicPr>
        <p:blipFill>
          <a:blip r:embed="rId7"/>
          <a:srcRect/>
          <a:stretch>
            <a:fillRect/>
          </a:stretch>
        </p:blipFill>
        <p:spPr bwMode="auto">
          <a:xfrm>
            <a:off x="2571736" y="857232"/>
            <a:ext cx="1143008" cy="1143008"/>
          </a:xfrm>
          <a:prstGeom prst="rect">
            <a:avLst/>
          </a:prstGeom>
          <a:noFill/>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121"/>
                                        </p:tgtEl>
                                        <p:attrNameLst>
                                          <p:attrName>style.visibility</p:attrName>
                                        </p:attrNameLst>
                                      </p:cBhvr>
                                      <p:to>
                                        <p:strVal val="visible"/>
                                      </p:to>
                                    </p:set>
                                    <p:animEffect transition="in" filter="fade">
                                      <p:cBhvr>
                                        <p:cTn id="13" dur="2000"/>
                                        <p:tgtEl>
                                          <p:spTgt spid="5121"/>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2000"/>
                                        <p:tgtEl>
                                          <p:spTgt spid="51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2000"/>
                                        <p:tgtEl>
                                          <p:spTgt spid="40"/>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2000"/>
                                        <p:tgtEl>
                                          <p:spTgt spid="4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2000"/>
                                        <p:tgtEl>
                                          <p:spTgt spid="39"/>
                                        </p:tgtEl>
                                      </p:cBhvr>
                                    </p:animEffect>
                                  </p:childTnLst>
                                </p:cTn>
                              </p:par>
                              <p:par>
                                <p:cTn id="28" presetID="10"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2000"/>
                                        <p:tgtEl>
                                          <p:spTgt spid="42"/>
                                        </p:tgtEl>
                                      </p:cBhvr>
                                    </p:animEffect>
                                  </p:childTnLst>
                                </p:cTn>
                              </p:par>
                              <p:par>
                                <p:cTn id="31" presetID="10"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P spid="39" grpId="0" animBg="1"/>
      <p:bldP spid="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2.bp.blogspot.com/-lOyybcN4Z1o/UK_O8AXQnUI/AAAAAAABIzM/kEVTW6E8kYI/s1600/florina2.jpg"/>
          <p:cNvPicPr>
            <a:picLocks noChangeAspect="1" noChangeArrowheads="1"/>
          </p:cNvPicPr>
          <p:nvPr/>
        </p:nvPicPr>
        <p:blipFill>
          <a:blip r:embed="rId2">
            <a:duotone>
              <a:schemeClr val="accent6">
                <a:shade val="45000"/>
                <a:satMod val="135000"/>
              </a:schemeClr>
              <a:prstClr val="white"/>
            </a:duotone>
            <a:lum contrast="-40000"/>
          </a:blip>
          <a:srcRect/>
          <a:stretch>
            <a:fillRect/>
          </a:stretch>
        </p:blipFill>
        <p:spPr bwMode="auto">
          <a:xfrm>
            <a:off x="0" y="0"/>
            <a:ext cx="9144000" cy="51015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8" name="Picture 4" descr="comenius_regio_logo"/>
          <p:cNvPicPr>
            <a:picLocks noChangeAspect="1" noChangeArrowheads="1"/>
          </p:cNvPicPr>
          <p:nvPr/>
        </p:nvPicPr>
        <p:blipFill>
          <a:blip r:embed="rId3">
            <a:duotone>
              <a:schemeClr val="accent3">
                <a:shade val="45000"/>
                <a:satMod val="135000"/>
              </a:schemeClr>
              <a:prstClr val="white"/>
            </a:duotone>
          </a:blip>
          <a:srcRect/>
          <a:stretch>
            <a:fillRect/>
          </a:stretch>
        </p:blipFill>
        <p:spPr bwMode="auto">
          <a:xfrm>
            <a:off x="7845351" y="6143620"/>
            <a:ext cx="1298649" cy="714380"/>
          </a:xfrm>
          <a:prstGeom prst="rect">
            <a:avLst/>
          </a:prstGeom>
          <a:noFill/>
          <a:ln w="9525">
            <a:noFill/>
            <a:miter lim="800000"/>
            <a:headEnd/>
            <a:tailEnd/>
          </a:ln>
        </p:spPr>
      </p:pic>
      <p:sp>
        <p:nvSpPr>
          <p:cNvPr id="6" name="5 - Ορθογώνιο"/>
          <p:cNvSpPr/>
          <p:nvPr/>
        </p:nvSpPr>
        <p:spPr>
          <a:xfrm>
            <a:off x="428625" y="5103813"/>
            <a:ext cx="8143875" cy="1754187"/>
          </a:xfrm>
          <a:prstGeom prst="rect">
            <a:avLst/>
          </a:prstGeom>
        </p:spPr>
        <p:txBody>
          <a:bodyPr>
            <a:spAutoFit/>
          </a:bodyPr>
          <a:lstStyle/>
          <a:p>
            <a:pPr algn="ctr" fontAlgn="auto">
              <a:spcBef>
                <a:spcPts val="0"/>
              </a:spcBef>
              <a:spcAft>
                <a:spcPts val="0"/>
              </a:spcAft>
              <a:defRPr/>
            </a:pPr>
            <a:r>
              <a:rPr lang="en-GB" sz="3600" b="1" cap="small" dirty="0">
                <a:solidFill>
                  <a:schemeClr val="bg2">
                    <a:lumMod val="40000"/>
                    <a:lumOff val="60000"/>
                  </a:schemeClr>
                </a:solidFill>
                <a:latin typeface="Bradley Hand ITC" pitchFamily="66" charset="0"/>
              </a:rPr>
              <a:t>Visual arts, creativity and intercultural education based on local artistic repository</a:t>
            </a:r>
            <a:endParaRPr lang="el-GR" sz="3600" b="1" cap="small" dirty="0">
              <a:solidFill>
                <a:schemeClr val="bg2">
                  <a:lumMod val="40000"/>
                  <a:lumOff val="60000"/>
                </a:schemeClr>
              </a:solidFill>
              <a:latin typeface="Bradley Hand ITC" pitchFamily="66" charset="0"/>
            </a:endParaRPr>
          </a:p>
        </p:txBody>
      </p:sp>
      <p:sp>
        <p:nvSpPr>
          <p:cNvPr id="7" name="6 - TextBox"/>
          <p:cNvSpPr txBox="1"/>
          <p:nvPr/>
        </p:nvSpPr>
        <p:spPr>
          <a:xfrm>
            <a:off x="2700338" y="285750"/>
            <a:ext cx="3743325" cy="1006475"/>
          </a:xfrm>
          <a:prstGeom prst="rect">
            <a:avLst/>
          </a:prstGeom>
          <a:noFill/>
        </p:spPr>
        <p:txBody>
          <a:bodyPr>
            <a:spAutoFit/>
          </a:bodyPr>
          <a:lstStyle/>
          <a:p>
            <a:pPr fontAlgn="auto">
              <a:spcBef>
                <a:spcPts val="0"/>
              </a:spcBef>
              <a:spcAft>
                <a:spcPts val="0"/>
              </a:spcAft>
              <a:defRPr/>
            </a:pPr>
            <a:r>
              <a:rPr lang="en-US" sz="6000" b="1" i="1" cap="small" dirty="0">
                <a:solidFill>
                  <a:schemeClr val="bg2">
                    <a:lumMod val="50000"/>
                  </a:schemeClr>
                </a:solidFill>
                <a:latin typeface="Bradley Hand ITC" pitchFamily="66" charset="0"/>
              </a:rPr>
              <a:t>artists</a:t>
            </a:r>
            <a:endParaRPr lang="el-GR" sz="6000" b="1" i="1" cap="small" dirty="0">
              <a:solidFill>
                <a:schemeClr val="bg2">
                  <a:lumMod val="50000"/>
                </a:schemeClr>
              </a:solidFill>
              <a:latin typeface="+mn-lt"/>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028"/>
                                        </p:tgtEl>
                                        <p:attrNameLst>
                                          <p:attrName>style.visibility</p:attrName>
                                        </p:attrNameLst>
                                      </p:cBhvr>
                                      <p:to>
                                        <p:strVal val="visible"/>
                                      </p:to>
                                    </p:set>
                                    <p:animEffect transition="in" filter="fade">
                                      <p:cBhvr>
                                        <p:cTn id="16"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Λειτουργική μονάδα">
  <a:themeElements>
    <a:clrScheme name="Λειτουργική μονάδα">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Λειτουργική μονάδα">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Λειτουργική μονάδα">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Override1.xml><?xml version="1.0" encoding="utf-8"?>
<a:themeOverride xmlns:a="http://schemas.openxmlformats.org/drawingml/2006/main">
  <a:clrScheme name="Λειτουργική μονάδα">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Λειτουργική μονάδα">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1831</TotalTime>
  <Words>655</Words>
  <Application>Microsoft Office PowerPoint</Application>
  <PresentationFormat>Προβολή στην οθόνη (4:3)</PresentationFormat>
  <Paragraphs>116</Paragraphs>
  <Slides>15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15</vt:i4>
      </vt:variant>
    </vt:vector>
  </HeadingPairs>
  <TitlesOfParts>
    <vt:vector size="16" baseType="lpstr">
      <vt:lpstr>Λειτουργική μονάδα</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Αλτινης</dc:creator>
  <cp:lastModifiedBy>voula</cp:lastModifiedBy>
  <cp:revision>400</cp:revision>
  <dcterms:created xsi:type="dcterms:W3CDTF">2013-11-11T14:06:37Z</dcterms:created>
  <dcterms:modified xsi:type="dcterms:W3CDTF">2015-06-29T07:22:33Z</dcterms:modified>
</cp:coreProperties>
</file>