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media/media2.wav" ContentType="video/unknown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7"/>
  </p:notesMasterIdLst>
  <p:handoutMasterIdLst>
    <p:handoutMasterId r:id="rId18"/>
  </p:handoutMasterIdLst>
  <p:sldIdLst>
    <p:sldId id="318" r:id="rId3"/>
    <p:sldId id="319" r:id="rId4"/>
    <p:sldId id="320" r:id="rId5"/>
    <p:sldId id="322" r:id="rId6"/>
    <p:sldId id="325" r:id="rId7"/>
    <p:sldId id="290" r:id="rId8"/>
    <p:sldId id="309" r:id="rId9"/>
    <p:sldId id="313" r:id="rId10"/>
    <p:sldId id="312" r:id="rId11"/>
    <p:sldId id="306" r:id="rId12"/>
    <p:sldId id="307" r:id="rId13"/>
    <p:sldId id="308" r:id="rId14"/>
    <p:sldId id="315" r:id="rId15"/>
    <p:sldId id="32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 autoAdjust="0"/>
    <p:restoredTop sz="94694" autoAdjust="0"/>
  </p:normalViewPr>
  <p:slideViewPr>
    <p:cSldViewPr>
      <p:cViewPr>
        <p:scale>
          <a:sx n="118" d="100"/>
          <a:sy n="118" d="100"/>
        </p:scale>
        <p:origin x="-143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8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672261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32D28-142B-5543-B7FC-3EC9247F6E8A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6A14C-7679-3B48-8B05-FE0A714FE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065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0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0" y="285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0" y="3972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829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799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790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5" name="24 - Υπότιτλος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1" name="30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D90EF-8680-4723-86F3-8DA18C3CFF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825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9 - Θέση εικόνας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B97365-EBCA-4027-87D5-99FC1D4DF0BB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3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799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35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03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15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841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86D56-DDC9-4DB6-B0AF-DAE397253227}" type="datetimeFigureOut">
              <a:rPr lang="en-US" smtClean="0"/>
              <a:pPr/>
              <a:t>7/16/2015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D1613C-5F2A-441F-B10F-B385C6A21B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192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9148763" cy="6856413"/>
            <a:chOff x="0" y="0"/>
            <a:chExt cx="5763" cy="4319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ltGray">
            <a:xfrm>
              <a:off x="0" y="0"/>
              <a:ext cx="528" cy="4319"/>
            </a:xfrm>
            <a:prstGeom prst="rect">
              <a:avLst/>
            </a:prstGeom>
            <a:gradFill rotWithShape="0">
              <a:gsLst>
                <a:gs pos="0">
                  <a:srgbClr val="000000"/>
                </a:gs>
                <a:gs pos="50000">
                  <a:srgbClr val="000000">
                    <a:gamma/>
                    <a:tint val="0"/>
                    <a:invGamma/>
                  </a:srgbClr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" name="Line 3"/>
            <p:cNvSpPr>
              <a:spLocks noChangeShapeType="1"/>
            </p:cNvSpPr>
            <p:nvPr/>
          </p:nvSpPr>
          <p:spPr bwMode="ltGray">
            <a:xfrm>
              <a:off x="0" y="231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black">
            <a:xfrm>
              <a:off x="0" y="285"/>
              <a:ext cx="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black">
            <a:xfrm>
              <a:off x="0" y="3972"/>
              <a:ext cx="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ltGray">
            <a:xfrm>
              <a:off x="0" y="4044"/>
              <a:ext cx="5763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cs typeface="+mn-cs"/>
              </a:defRPr>
            </a:lvl1pPr>
          </a:lstStyle>
          <a:p>
            <a:pPr>
              <a:defRPr/>
            </a:pPr>
            <a:fld id="{54FA4743-FB17-4795-80FC-BE4213CA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07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- Θέση τίτλου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1" name="30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26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54FA4743-FB17-4795-80FC-BE4213CA2C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07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53575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4/Claude_Monet_1899_Nadar_crop.jpg/200px-Claude_Monet_1899_Nadar_crop.jp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microsoft.com/office/2007/relationships/media" Target="../media/media1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microsoft.com/office/2007/relationships/media" Target="../media/media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21161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071811"/>
            <a:ext cx="7225145" cy="2428892"/>
          </a:xfrm>
        </p:spPr>
        <p:txBody>
          <a:bodyPr>
            <a:normAutofit/>
          </a:bodyPr>
          <a:lstStyle/>
          <a:p>
            <a:r>
              <a:rPr lang="en-US" b="1" dirty="0" smtClean="0"/>
              <a:t>Making Art Accessible for Elementary Students</a:t>
            </a:r>
            <a:endParaRPr lang="en-US" b="1" dirty="0"/>
          </a:p>
        </p:txBody>
      </p:sp>
      <p:pic>
        <p:nvPicPr>
          <p:cNvPr id="5" name="Picture 4" descr="C:\Users\voula\Desktop\comenius regi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614988"/>
            <a:ext cx="957456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voula\Desktop\comenius_regio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943600"/>
            <a:ext cx="133035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86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r>
              <a:rPr lang="en-US" b="1" dirty="0" smtClean="0"/>
              <a:t>Elements of 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7772400" cy="4114800"/>
          </a:xfrm>
        </p:spPr>
        <p:txBody>
          <a:bodyPr/>
          <a:lstStyle/>
          <a:p>
            <a:r>
              <a:rPr lang="en-US" sz="6000" dirty="0" smtClean="0"/>
              <a:t>Line</a:t>
            </a:r>
          </a:p>
          <a:p>
            <a:endParaRPr lang="en-US" sz="6000" dirty="0"/>
          </a:p>
          <a:p>
            <a:r>
              <a:rPr lang="en-US" sz="6000" dirty="0" smtClean="0"/>
              <a:t>Shape</a:t>
            </a:r>
          </a:p>
          <a:p>
            <a:pPr marL="0" indent="0">
              <a:buNone/>
            </a:pPr>
            <a:r>
              <a:rPr lang="en-US" sz="6000" dirty="0" smtClean="0"/>
              <a:t> </a:t>
            </a:r>
          </a:p>
          <a:p>
            <a:r>
              <a:rPr lang="en-US" sz="6000" dirty="0" smtClean="0"/>
              <a:t>Color </a:t>
            </a:r>
            <a:endParaRPr lang="en-US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447800"/>
            <a:ext cx="3571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40195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638800"/>
            <a:ext cx="20002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277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line is the path of a point moving through space.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Let’s look at some lines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66800" y="3352800"/>
            <a:ext cx="7010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3307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b="1" dirty="0" smtClean="0"/>
              <a:t>Straight lines</a:t>
            </a:r>
            <a:endParaRPr lang="en-US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62000" y="2057400"/>
            <a:ext cx="38100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5181600" y="990600"/>
            <a:ext cx="1524000" cy="25146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V="1">
            <a:off x="1219200" y="3048000"/>
            <a:ext cx="0" cy="29718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6172200" y="4305300"/>
            <a:ext cx="2019300" cy="17145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886200" y="3314700"/>
            <a:ext cx="304800" cy="243840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7604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7772400" cy="1143000"/>
          </a:xfrm>
        </p:spPr>
        <p:txBody>
          <a:bodyPr/>
          <a:lstStyle/>
          <a:p>
            <a:r>
              <a:rPr lang="en-US" b="1" dirty="0" smtClean="0"/>
              <a:t>Wavy lines</a:t>
            </a:r>
            <a:endParaRPr lang="en-US" b="1" dirty="0"/>
          </a:p>
        </p:txBody>
      </p:sp>
      <p:sp>
        <p:nvSpPr>
          <p:cNvPr id="4" name="Freeform 3"/>
          <p:cNvSpPr/>
          <p:nvPr/>
        </p:nvSpPr>
        <p:spPr bwMode="auto">
          <a:xfrm>
            <a:off x="443345" y="1523938"/>
            <a:ext cx="7135091" cy="861170"/>
          </a:xfrm>
          <a:custGeom>
            <a:avLst/>
            <a:gdLst>
              <a:gd name="connsiteX0" fmla="*/ 0 w 7135091"/>
              <a:gd name="connsiteY0" fmla="*/ 762062 h 861170"/>
              <a:gd name="connsiteX1" fmla="*/ 318655 w 7135091"/>
              <a:gd name="connsiteY1" fmla="*/ 415698 h 861170"/>
              <a:gd name="connsiteX2" fmla="*/ 318655 w 7135091"/>
              <a:gd name="connsiteY2" fmla="*/ 415698 h 861170"/>
              <a:gd name="connsiteX3" fmla="*/ 803564 w 7135091"/>
              <a:gd name="connsiteY3" fmla="*/ 637371 h 861170"/>
              <a:gd name="connsiteX4" fmla="*/ 1399310 w 7135091"/>
              <a:gd name="connsiteY4" fmla="*/ 401844 h 861170"/>
              <a:gd name="connsiteX5" fmla="*/ 1690255 w 7135091"/>
              <a:gd name="connsiteY5" fmla="*/ 665080 h 861170"/>
              <a:gd name="connsiteX6" fmla="*/ 2133600 w 7135091"/>
              <a:gd name="connsiteY6" fmla="*/ 512680 h 861170"/>
              <a:gd name="connsiteX7" fmla="*/ 2660073 w 7135091"/>
              <a:gd name="connsiteY7" fmla="*/ 859044 h 861170"/>
              <a:gd name="connsiteX8" fmla="*/ 3311237 w 7135091"/>
              <a:gd name="connsiteY8" fmla="*/ 318717 h 861170"/>
              <a:gd name="connsiteX9" fmla="*/ 3713019 w 7135091"/>
              <a:gd name="connsiteY9" fmla="*/ 665080 h 861170"/>
              <a:gd name="connsiteX10" fmla="*/ 4211782 w 7135091"/>
              <a:gd name="connsiteY10" fmla="*/ 221735 h 861170"/>
              <a:gd name="connsiteX11" fmla="*/ 4821382 w 7135091"/>
              <a:gd name="connsiteY11" fmla="*/ 623517 h 861170"/>
              <a:gd name="connsiteX12" fmla="*/ 5569528 w 7135091"/>
              <a:gd name="connsiteY12" fmla="*/ 97044 h 861170"/>
              <a:gd name="connsiteX13" fmla="*/ 5846619 w 7135091"/>
              <a:gd name="connsiteY13" fmla="*/ 581953 h 861170"/>
              <a:gd name="connsiteX14" fmla="*/ 6788728 w 7135091"/>
              <a:gd name="connsiteY14" fmla="*/ 62 h 861170"/>
              <a:gd name="connsiteX15" fmla="*/ 7135091 w 7135091"/>
              <a:gd name="connsiteY15" fmla="*/ 623517 h 861170"/>
              <a:gd name="connsiteX16" fmla="*/ 7135091 w 7135091"/>
              <a:gd name="connsiteY16" fmla="*/ 623517 h 861170"/>
              <a:gd name="connsiteX17" fmla="*/ 7135091 w 7135091"/>
              <a:gd name="connsiteY17" fmla="*/ 623517 h 86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35091" h="861170">
                <a:moveTo>
                  <a:pt x="0" y="762062"/>
                </a:moveTo>
                <a:lnTo>
                  <a:pt x="318655" y="415698"/>
                </a:lnTo>
                <a:lnTo>
                  <a:pt x="318655" y="415698"/>
                </a:lnTo>
                <a:cubicBezTo>
                  <a:pt x="399473" y="452643"/>
                  <a:pt x="623455" y="639680"/>
                  <a:pt x="803564" y="637371"/>
                </a:cubicBezTo>
                <a:cubicBezTo>
                  <a:pt x="983673" y="635062"/>
                  <a:pt x="1251528" y="397226"/>
                  <a:pt x="1399310" y="401844"/>
                </a:cubicBezTo>
                <a:cubicBezTo>
                  <a:pt x="1547092" y="406462"/>
                  <a:pt x="1567874" y="646607"/>
                  <a:pt x="1690255" y="665080"/>
                </a:cubicBezTo>
                <a:cubicBezTo>
                  <a:pt x="1812636" y="683553"/>
                  <a:pt x="1971964" y="480353"/>
                  <a:pt x="2133600" y="512680"/>
                </a:cubicBezTo>
                <a:cubicBezTo>
                  <a:pt x="2295236" y="545007"/>
                  <a:pt x="2463800" y="891371"/>
                  <a:pt x="2660073" y="859044"/>
                </a:cubicBezTo>
                <a:cubicBezTo>
                  <a:pt x="2856346" y="826717"/>
                  <a:pt x="3135746" y="351044"/>
                  <a:pt x="3311237" y="318717"/>
                </a:cubicBezTo>
                <a:cubicBezTo>
                  <a:pt x="3486728" y="286390"/>
                  <a:pt x="3562928" y="681244"/>
                  <a:pt x="3713019" y="665080"/>
                </a:cubicBezTo>
                <a:cubicBezTo>
                  <a:pt x="3863110" y="648916"/>
                  <a:pt x="4027055" y="228662"/>
                  <a:pt x="4211782" y="221735"/>
                </a:cubicBezTo>
                <a:cubicBezTo>
                  <a:pt x="4396509" y="214808"/>
                  <a:pt x="4595091" y="644299"/>
                  <a:pt x="4821382" y="623517"/>
                </a:cubicBezTo>
                <a:cubicBezTo>
                  <a:pt x="5047673" y="602735"/>
                  <a:pt x="5398655" y="103971"/>
                  <a:pt x="5569528" y="97044"/>
                </a:cubicBezTo>
                <a:cubicBezTo>
                  <a:pt x="5740401" y="90117"/>
                  <a:pt x="5643419" y="598117"/>
                  <a:pt x="5846619" y="581953"/>
                </a:cubicBezTo>
                <a:cubicBezTo>
                  <a:pt x="6049819" y="565789"/>
                  <a:pt x="6573983" y="-6865"/>
                  <a:pt x="6788728" y="62"/>
                </a:cubicBezTo>
                <a:cubicBezTo>
                  <a:pt x="7003473" y="6989"/>
                  <a:pt x="7135091" y="623517"/>
                  <a:pt x="7135091" y="623517"/>
                </a:cubicBezTo>
                <a:lnTo>
                  <a:pt x="7135091" y="623517"/>
                </a:lnTo>
                <a:lnTo>
                  <a:pt x="7135091" y="623517"/>
                </a:lnTo>
              </a:path>
            </a:pathLst>
          </a:cu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 rot="5088106">
            <a:off x="5635012" y="3942232"/>
            <a:ext cx="3465153" cy="861170"/>
          </a:xfrm>
          <a:custGeom>
            <a:avLst/>
            <a:gdLst>
              <a:gd name="connsiteX0" fmla="*/ 0 w 7135091"/>
              <a:gd name="connsiteY0" fmla="*/ 762062 h 861170"/>
              <a:gd name="connsiteX1" fmla="*/ 318655 w 7135091"/>
              <a:gd name="connsiteY1" fmla="*/ 415698 h 861170"/>
              <a:gd name="connsiteX2" fmla="*/ 318655 w 7135091"/>
              <a:gd name="connsiteY2" fmla="*/ 415698 h 861170"/>
              <a:gd name="connsiteX3" fmla="*/ 803564 w 7135091"/>
              <a:gd name="connsiteY3" fmla="*/ 637371 h 861170"/>
              <a:gd name="connsiteX4" fmla="*/ 1399310 w 7135091"/>
              <a:gd name="connsiteY4" fmla="*/ 401844 h 861170"/>
              <a:gd name="connsiteX5" fmla="*/ 1690255 w 7135091"/>
              <a:gd name="connsiteY5" fmla="*/ 665080 h 861170"/>
              <a:gd name="connsiteX6" fmla="*/ 2133600 w 7135091"/>
              <a:gd name="connsiteY6" fmla="*/ 512680 h 861170"/>
              <a:gd name="connsiteX7" fmla="*/ 2660073 w 7135091"/>
              <a:gd name="connsiteY7" fmla="*/ 859044 h 861170"/>
              <a:gd name="connsiteX8" fmla="*/ 3311237 w 7135091"/>
              <a:gd name="connsiteY8" fmla="*/ 318717 h 861170"/>
              <a:gd name="connsiteX9" fmla="*/ 3713019 w 7135091"/>
              <a:gd name="connsiteY9" fmla="*/ 665080 h 861170"/>
              <a:gd name="connsiteX10" fmla="*/ 4211782 w 7135091"/>
              <a:gd name="connsiteY10" fmla="*/ 221735 h 861170"/>
              <a:gd name="connsiteX11" fmla="*/ 4821382 w 7135091"/>
              <a:gd name="connsiteY11" fmla="*/ 623517 h 861170"/>
              <a:gd name="connsiteX12" fmla="*/ 5569528 w 7135091"/>
              <a:gd name="connsiteY12" fmla="*/ 97044 h 861170"/>
              <a:gd name="connsiteX13" fmla="*/ 5846619 w 7135091"/>
              <a:gd name="connsiteY13" fmla="*/ 581953 h 861170"/>
              <a:gd name="connsiteX14" fmla="*/ 6788728 w 7135091"/>
              <a:gd name="connsiteY14" fmla="*/ 62 h 861170"/>
              <a:gd name="connsiteX15" fmla="*/ 7135091 w 7135091"/>
              <a:gd name="connsiteY15" fmla="*/ 623517 h 861170"/>
              <a:gd name="connsiteX16" fmla="*/ 7135091 w 7135091"/>
              <a:gd name="connsiteY16" fmla="*/ 623517 h 861170"/>
              <a:gd name="connsiteX17" fmla="*/ 7135091 w 7135091"/>
              <a:gd name="connsiteY17" fmla="*/ 623517 h 86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135091" h="861170">
                <a:moveTo>
                  <a:pt x="0" y="762062"/>
                </a:moveTo>
                <a:lnTo>
                  <a:pt x="318655" y="415698"/>
                </a:lnTo>
                <a:lnTo>
                  <a:pt x="318655" y="415698"/>
                </a:lnTo>
                <a:cubicBezTo>
                  <a:pt x="399473" y="452643"/>
                  <a:pt x="623455" y="639680"/>
                  <a:pt x="803564" y="637371"/>
                </a:cubicBezTo>
                <a:cubicBezTo>
                  <a:pt x="983673" y="635062"/>
                  <a:pt x="1251528" y="397226"/>
                  <a:pt x="1399310" y="401844"/>
                </a:cubicBezTo>
                <a:cubicBezTo>
                  <a:pt x="1547092" y="406462"/>
                  <a:pt x="1567874" y="646607"/>
                  <a:pt x="1690255" y="665080"/>
                </a:cubicBezTo>
                <a:cubicBezTo>
                  <a:pt x="1812636" y="683553"/>
                  <a:pt x="1971964" y="480353"/>
                  <a:pt x="2133600" y="512680"/>
                </a:cubicBezTo>
                <a:cubicBezTo>
                  <a:pt x="2295236" y="545007"/>
                  <a:pt x="2463800" y="891371"/>
                  <a:pt x="2660073" y="859044"/>
                </a:cubicBezTo>
                <a:cubicBezTo>
                  <a:pt x="2856346" y="826717"/>
                  <a:pt x="3135746" y="351044"/>
                  <a:pt x="3311237" y="318717"/>
                </a:cubicBezTo>
                <a:cubicBezTo>
                  <a:pt x="3486728" y="286390"/>
                  <a:pt x="3562928" y="681244"/>
                  <a:pt x="3713019" y="665080"/>
                </a:cubicBezTo>
                <a:cubicBezTo>
                  <a:pt x="3863110" y="648916"/>
                  <a:pt x="4027055" y="228662"/>
                  <a:pt x="4211782" y="221735"/>
                </a:cubicBezTo>
                <a:cubicBezTo>
                  <a:pt x="4396509" y="214808"/>
                  <a:pt x="4595091" y="644299"/>
                  <a:pt x="4821382" y="623517"/>
                </a:cubicBezTo>
                <a:cubicBezTo>
                  <a:pt x="5047673" y="602735"/>
                  <a:pt x="5398655" y="103971"/>
                  <a:pt x="5569528" y="97044"/>
                </a:cubicBezTo>
                <a:cubicBezTo>
                  <a:pt x="5740401" y="90117"/>
                  <a:pt x="5643419" y="598117"/>
                  <a:pt x="5846619" y="581953"/>
                </a:cubicBezTo>
                <a:cubicBezTo>
                  <a:pt x="6049819" y="565789"/>
                  <a:pt x="6573983" y="-6865"/>
                  <a:pt x="6788728" y="62"/>
                </a:cubicBezTo>
                <a:cubicBezTo>
                  <a:pt x="7003473" y="6989"/>
                  <a:pt x="7135091" y="623517"/>
                  <a:pt x="7135091" y="623517"/>
                </a:cubicBezTo>
                <a:lnTo>
                  <a:pt x="7135091" y="623517"/>
                </a:lnTo>
                <a:lnTo>
                  <a:pt x="7135091" y="623517"/>
                </a:lnTo>
              </a:path>
            </a:pathLst>
          </a:cu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 rot="4725201">
            <a:off x="1442011" y="3048493"/>
            <a:ext cx="2493818" cy="3122630"/>
          </a:xfrm>
          <a:custGeom>
            <a:avLst/>
            <a:gdLst>
              <a:gd name="connsiteX0" fmla="*/ 0 w 2493818"/>
              <a:gd name="connsiteY0" fmla="*/ 1930591 h 3122630"/>
              <a:gd name="connsiteX1" fmla="*/ 692727 w 2493818"/>
              <a:gd name="connsiteY1" fmla="*/ 323464 h 3122630"/>
              <a:gd name="connsiteX2" fmla="*/ 942109 w 2493818"/>
              <a:gd name="connsiteY2" fmla="*/ 2360082 h 3122630"/>
              <a:gd name="connsiteX3" fmla="*/ 1745673 w 2493818"/>
              <a:gd name="connsiteY3" fmla="*/ 4810 h 3122630"/>
              <a:gd name="connsiteX4" fmla="*/ 1856509 w 2493818"/>
              <a:gd name="connsiteY4" fmla="*/ 3122082 h 3122630"/>
              <a:gd name="connsiteX5" fmla="*/ 2493818 w 2493818"/>
              <a:gd name="connsiteY5" fmla="*/ 281901 h 3122630"/>
              <a:gd name="connsiteX6" fmla="*/ 2493818 w 2493818"/>
              <a:gd name="connsiteY6" fmla="*/ 281901 h 312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3818" h="3122630">
                <a:moveTo>
                  <a:pt x="0" y="1930591"/>
                </a:moveTo>
                <a:cubicBezTo>
                  <a:pt x="267854" y="1091236"/>
                  <a:pt x="535709" y="251882"/>
                  <a:pt x="692727" y="323464"/>
                </a:cubicBezTo>
                <a:cubicBezTo>
                  <a:pt x="849745" y="395046"/>
                  <a:pt x="766618" y="2413191"/>
                  <a:pt x="942109" y="2360082"/>
                </a:cubicBezTo>
                <a:cubicBezTo>
                  <a:pt x="1117600" y="2306973"/>
                  <a:pt x="1593273" y="-122190"/>
                  <a:pt x="1745673" y="4810"/>
                </a:cubicBezTo>
                <a:cubicBezTo>
                  <a:pt x="1898073" y="131810"/>
                  <a:pt x="1731818" y="3075900"/>
                  <a:pt x="1856509" y="3122082"/>
                </a:cubicBezTo>
                <a:cubicBezTo>
                  <a:pt x="1981200" y="3168264"/>
                  <a:pt x="2493818" y="281901"/>
                  <a:pt x="2493818" y="281901"/>
                </a:cubicBezTo>
                <a:lnTo>
                  <a:pt x="2493818" y="281901"/>
                </a:lnTo>
              </a:path>
            </a:pathLst>
          </a:custGeom>
          <a:noFill/>
          <a:ln w="571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2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21161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497108"/>
            <a:ext cx="7225145" cy="2384425"/>
          </a:xfrm>
        </p:spPr>
        <p:txBody>
          <a:bodyPr>
            <a:normAutofit/>
          </a:bodyPr>
          <a:lstStyle/>
          <a:p>
            <a:r>
              <a:rPr lang="en-US" b="1" dirty="0" smtClean="0"/>
              <a:t>Making Art Accessible for Elementary Students</a:t>
            </a:r>
            <a:endParaRPr lang="en-US" b="1" dirty="0"/>
          </a:p>
        </p:txBody>
      </p:sp>
      <p:pic>
        <p:nvPicPr>
          <p:cNvPr id="5" name="Picture 4" descr="C:\Users\voula\Desktop\comenius regio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4929198"/>
            <a:ext cx="957456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voula\Desktop\comenius_regio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5429264"/>
            <a:ext cx="133035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286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1265238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Art </a:t>
            </a:r>
            <a:br>
              <a:rPr lang="en-US" dirty="0" smtClean="0"/>
            </a:br>
            <a:r>
              <a:rPr lang="en-US" dirty="0" smtClean="0"/>
              <a:t>for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534400" cy="4114800"/>
          </a:xfrm>
        </p:spPr>
        <p:txBody>
          <a:bodyPr>
            <a:normAutofit/>
          </a:bodyPr>
          <a:lstStyle/>
          <a:p>
            <a:r>
              <a:rPr lang="en-US" dirty="0"/>
              <a:t>Art is a visual language </a:t>
            </a:r>
            <a:r>
              <a:rPr lang="en-US" dirty="0" smtClean="0"/>
              <a:t>that provides another means of communication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openness of art instruction (many solutions, not single answers) naturally allows the expressions or voices of multiple learners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 can </a:t>
            </a:r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dirty="0" smtClean="0"/>
              <a:t>students become empowered and engaged in learning experiences?</a:t>
            </a:r>
          </a:p>
        </p:txBody>
      </p:sp>
    </p:spTree>
    <p:extLst>
      <p:ext uri="{BB962C8B-B14F-4D97-AF65-F5344CB8AC3E}">
        <p14:creationId xmlns="" xmlns:p14="http://schemas.microsoft.com/office/powerpoint/2010/main" val="38054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295400"/>
            <a:ext cx="6651041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Makes an Individual Well Rounded?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467600" cy="3429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Arts </a:t>
            </a:r>
            <a:r>
              <a:rPr lang="en-US" dirty="0"/>
              <a:t>are essential to a well-rounded person and healthy future </a:t>
            </a:r>
            <a:endParaRPr lang="en-US" dirty="0" smtClean="0"/>
          </a:p>
          <a:p>
            <a:pPr algn="just"/>
            <a:r>
              <a:rPr lang="en-US" dirty="0" smtClean="0"/>
              <a:t>Providing opportunities where all of our students participate in the arts is paramount to assisting our students to becoming more well-rounded.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43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50973"/>
            <a:ext cx="8153400" cy="53340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Art is a conduit to experiencing life long learning in ways that are creative and encourage problem finding and solving</a:t>
            </a:r>
          </a:p>
          <a:p>
            <a:pPr algn="just"/>
            <a:r>
              <a:rPr lang="en-US" dirty="0" smtClean="0"/>
              <a:t>Art also provides opportunities to observe, participate in and strengthen aesthetic awareness and critical thinking (likes and dislikes)</a:t>
            </a:r>
          </a:p>
          <a:p>
            <a:pPr algn="just">
              <a:spcAft>
                <a:spcPts val="1800"/>
              </a:spcAft>
            </a:pPr>
            <a:r>
              <a:rPr lang="en-US" dirty="0"/>
              <a:t>Built into art classrooms are ways our students can participate in a </a:t>
            </a:r>
            <a:r>
              <a:rPr lang="en-US" dirty="0" smtClean="0"/>
              <a:t>community of </a:t>
            </a:r>
            <a:r>
              <a:rPr lang="en-US" dirty="0"/>
              <a:t>diverse </a:t>
            </a:r>
            <a:r>
              <a:rPr lang="en-US" dirty="0" smtClean="0"/>
              <a:t>learners since the art teacher sees almost all students in the school and has them for the entire time that they attend that school.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798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248400" cy="1265238"/>
          </a:xfrm>
        </p:spPr>
        <p:txBody>
          <a:bodyPr>
            <a:normAutofit/>
          </a:bodyPr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467600" cy="4648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One way to provide empowerment to </a:t>
            </a:r>
            <a:r>
              <a:rPr lang="en-US" dirty="0" smtClean="0"/>
              <a:t>all </a:t>
            </a:r>
            <a:r>
              <a:rPr lang="en-US" dirty="0"/>
              <a:t>of our students is through educating ourselves to learn how to provide and model best practices of accommodating and improving accessibility to learning and participating in the rich visual language of </a:t>
            </a:r>
            <a:r>
              <a:rPr lang="en-US" dirty="0" smtClean="0"/>
              <a:t>art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To make this happen there needs to be collaboration between the educator and the art educator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4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76400"/>
            <a:ext cx="6400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657600"/>
            <a:ext cx="7924800" cy="3200400"/>
          </a:xfrm>
        </p:spPr>
        <p:txBody>
          <a:bodyPr/>
          <a:lstStyle/>
          <a:p>
            <a:r>
              <a:rPr lang="en-US" dirty="0" smtClean="0"/>
              <a:t>WAIT!</a:t>
            </a:r>
          </a:p>
          <a:p>
            <a:pPr algn="just"/>
            <a:r>
              <a:rPr lang="en-US" dirty="0" smtClean="0"/>
              <a:t>Build in opportunities to communicate</a:t>
            </a:r>
          </a:p>
          <a:p>
            <a:pPr algn="just"/>
            <a:r>
              <a:rPr lang="en-US" dirty="0" smtClean="0"/>
              <a:t>Have boards with specific vocabulary available and ask the educational staff to train students how to use them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5383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Impressionism:  Claude Monet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400800"/>
            <a:ext cx="7772400" cy="457200"/>
          </a:xfrm>
        </p:spPr>
        <p:txBody>
          <a:bodyPr/>
          <a:lstStyle/>
          <a:p>
            <a:r>
              <a:rPr lang="en-US" sz="1100" dirty="0" smtClean="0">
                <a:hlinkClick r:id="rId3"/>
              </a:rPr>
              <a:t>http://upload.wikimedia.org/wikipedia/commons/thumb/a/a4/Claude_Monet_1899_Nadar_crop.jpg/200px-Claude_Monet_1899_Nadar_crop.jpg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16386" name="Picture 2" descr="http://upload.wikimedia.org/wikipedia/commons/thumb/a/a4/Claude_Monet_1899_Nadar_crop.jpg/200px-Claude_Monet_1899_Nadar_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3276600" cy="43742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131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5396345"/>
            <a:ext cx="7772400" cy="65722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Water Lilies and Japanese Bridge</a:t>
            </a:r>
          </a:p>
          <a:p>
            <a:pPr marL="0" indent="0" algn="ctr">
              <a:buNone/>
            </a:pPr>
            <a:r>
              <a:rPr lang="en-US" b="1" dirty="0" smtClean="0"/>
              <a:t>(1897-1899)</a:t>
            </a:r>
            <a:endParaRPr lang="en-US" dirty="0"/>
          </a:p>
        </p:txBody>
      </p:sp>
      <p:pic>
        <p:nvPicPr>
          <p:cNvPr id="21506" name="Picture 2" descr="http://www.visitingdc.com/images/claude-monet-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S900437921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22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71600"/>
            <a:ext cx="6651041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a PowerPoint that could be used with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048000"/>
            <a:ext cx="7924800" cy="1828800"/>
          </a:xfrm>
        </p:spPr>
        <p:txBody>
          <a:bodyPr/>
          <a:lstStyle/>
          <a:p>
            <a:r>
              <a:rPr lang="en-US" dirty="0" smtClean="0"/>
              <a:t>Provides extra practice on fewer standards</a:t>
            </a:r>
          </a:p>
          <a:p>
            <a:r>
              <a:rPr lang="en-US" dirty="0" smtClean="0"/>
              <a:t>Used in addition to other art activities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57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ck design template">
  <a:themeElements>
    <a:clrScheme name="Office Theme 1">
      <a:dk1>
        <a:srgbClr val="868686"/>
      </a:dk1>
      <a:lt1>
        <a:srgbClr val="FFFFFF"/>
      </a:lt1>
      <a:dk2>
        <a:srgbClr val="000000"/>
      </a:dk2>
      <a:lt2>
        <a:srgbClr val="FFFF00"/>
      </a:lt2>
      <a:accent1>
        <a:srgbClr val="66FF33"/>
      </a:accent1>
      <a:accent2>
        <a:srgbClr val="CC3300"/>
      </a:accent2>
      <a:accent3>
        <a:srgbClr val="AAAAAA"/>
      </a:accent3>
      <a:accent4>
        <a:srgbClr val="DADADA"/>
      </a:accent4>
      <a:accent5>
        <a:srgbClr val="B8FFAD"/>
      </a:accent5>
      <a:accent6>
        <a:srgbClr val="B92D00"/>
      </a:accent6>
      <a:hlink>
        <a:srgbClr val="0000FF"/>
      </a:hlink>
      <a:folHlink>
        <a:srgbClr val="008080"/>
      </a:folHlink>
    </a:clrScheme>
    <a:fontScheme name="Office The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868686"/>
        </a:dk1>
        <a:lt1>
          <a:srgbClr val="FFFFFF"/>
        </a:lt1>
        <a:dk2>
          <a:srgbClr val="000000"/>
        </a:dk2>
        <a:lt2>
          <a:srgbClr val="FFFF00"/>
        </a:lt2>
        <a:accent1>
          <a:srgbClr val="66FF33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B8FFAD"/>
        </a:accent5>
        <a:accent6>
          <a:srgbClr val="B92D00"/>
        </a:accent6>
        <a:hlink>
          <a:srgbClr val="0000FF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966FF"/>
        </a:dk2>
        <a:lt2>
          <a:srgbClr val="CBCBCB"/>
        </a:lt2>
        <a:accent1>
          <a:srgbClr val="6699FF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6B6B6B"/>
        </a:accent6>
        <a:hlink>
          <a:srgbClr val="00CCCC"/>
        </a:hlink>
        <a:folHlink>
          <a:srgbClr val="FF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Αφθονία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332</Words>
  <Application>Microsoft Office PowerPoint</Application>
  <PresentationFormat>Προβολή στην οθόνη (4:3)</PresentationFormat>
  <Paragraphs>39</Paragraphs>
  <Slides>14</Slides>
  <Notes>0</Notes>
  <HiddenSlides>0</HiddenSlides>
  <MMClips>2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Black design template</vt:lpstr>
      <vt:lpstr>Αφθονία</vt:lpstr>
      <vt:lpstr>Making Art Accessible for Elementary Students</vt:lpstr>
      <vt:lpstr>Importance of Art  for Students</vt:lpstr>
      <vt:lpstr>What Makes an Individual Well Rounded?</vt:lpstr>
      <vt:lpstr>Art</vt:lpstr>
      <vt:lpstr>Art</vt:lpstr>
      <vt:lpstr>Communication Strategies</vt:lpstr>
      <vt:lpstr>Impressionism:  Claude Monet</vt:lpstr>
      <vt:lpstr>Διαφάνεια 8</vt:lpstr>
      <vt:lpstr>Example of a PowerPoint that could be used with students</vt:lpstr>
      <vt:lpstr>Elements of Art</vt:lpstr>
      <vt:lpstr>LINES</vt:lpstr>
      <vt:lpstr>Straight lines</vt:lpstr>
      <vt:lpstr>Wavy lines</vt:lpstr>
      <vt:lpstr>Making Art Accessible for Elementary Students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 Beth</dc:creator>
  <cp:lastModifiedBy>voula</cp:lastModifiedBy>
  <cp:revision>151</cp:revision>
  <dcterms:created xsi:type="dcterms:W3CDTF">2011-10-10T06:19:29Z</dcterms:created>
  <dcterms:modified xsi:type="dcterms:W3CDTF">2015-07-16T10:02:33Z</dcterms:modified>
</cp:coreProperties>
</file>